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5"/>
  </p:notesMasterIdLst>
  <p:handoutMasterIdLst>
    <p:handoutMasterId r:id="rId26"/>
  </p:handoutMasterIdLst>
  <p:sldIdLst>
    <p:sldId id="256" r:id="rId2"/>
    <p:sldId id="278" r:id="rId3"/>
    <p:sldId id="260" r:id="rId4"/>
    <p:sldId id="258" r:id="rId5"/>
    <p:sldId id="263" r:id="rId6"/>
    <p:sldId id="257" r:id="rId7"/>
    <p:sldId id="279" r:id="rId8"/>
    <p:sldId id="280" r:id="rId9"/>
    <p:sldId id="281" r:id="rId10"/>
    <p:sldId id="282" r:id="rId11"/>
    <p:sldId id="283" r:id="rId12"/>
    <p:sldId id="266" r:id="rId13"/>
    <p:sldId id="267" r:id="rId14"/>
    <p:sldId id="264" r:id="rId15"/>
    <p:sldId id="265" r:id="rId16"/>
    <p:sldId id="272" r:id="rId17"/>
    <p:sldId id="271" r:id="rId18"/>
    <p:sldId id="270" r:id="rId19"/>
    <p:sldId id="275" r:id="rId20"/>
    <p:sldId id="274" r:id="rId21"/>
    <p:sldId id="276" r:id="rId22"/>
    <p:sldId id="273" r:id="rId23"/>
    <p:sldId id="277" r:id="rId2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7"/>
    <p:restoredTop sz="95153" autoAdjust="0"/>
  </p:normalViewPr>
  <p:slideViewPr>
    <p:cSldViewPr>
      <p:cViewPr varScale="1">
        <p:scale>
          <a:sx n="95" d="100"/>
          <a:sy n="95" d="100"/>
        </p:scale>
        <p:origin x="1576" y="1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14" d="100"/>
          <a:sy n="114" d="100"/>
        </p:scale>
        <p:origin x="2088" y="-248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1CF35B6A-1594-4E2C-BEDD-C70CB803654A}" type="datetimeFigureOut">
              <a:rPr lang="en-US" smtClean="0"/>
              <a:t>12/28/22</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182C2089-A9C4-4DBC-B355-2142AFFB2955}" type="slidenum">
              <a:rPr lang="en-US" smtClean="0"/>
              <a:t>‹#›</a:t>
            </a:fld>
            <a:endParaRPr lang="en-US"/>
          </a:p>
        </p:txBody>
      </p:sp>
    </p:spTree>
    <p:extLst>
      <p:ext uri="{BB962C8B-B14F-4D97-AF65-F5344CB8AC3E}">
        <p14:creationId xmlns:p14="http://schemas.microsoft.com/office/powerpoint/2010/main" val="2735891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004" cy="465449"/>
          </a:xfrm>
          <a:prstGeom prst="rect">
            <a:avLst/>
          </a:prstGeom>
        </p:spPr>
        <p:txBody>
          <a:bodyPr vert="horz" lIns="89602" tIns="44801" rIns="89602" bIns="44801" rtlCol="0"/>
          <a:lstStyle>
            <a:lvl1pPr algn="l">
              <a:defRPr sz="1200"/>
            </a:lvl1pPr>
          </a:lstStyle>
          <a:p>
            <a:endParaRPr lang="en-US" dirty="0"/>
          </a:p>
        </p:txBody>
      </p:sp>
      <p:sp>
        <p:nvSpPr>
          <p:cNvPr id="3" name="Date Placeholder 2"/>
          <p:cNvSpPr>
            <a:spLocks noGrp="1"/>
          </p:cNvSpPr>
          <p:nvPr>
            <p:ph type="dt" idx="1"/>
          </p:nvPr>
        </p:nvSpPr>
        <p:spPr>
          <a:xfrm>
            <a:off x="3884463" y="0"/>
            <a:ext cx="2972004" cy="465449"/>
          </a:xfrm>
          <a:prstGeom prst="rect">
            <a:avLst/>
          </a:prstGeom>
        </p:spPr>
        <p:txBody>
          <a:bodyPr vert="horz" lIns="89602" tIns="44801" rIns="89602" bIns="44801" rtlCol="0"/>
          <a:lstStyle>
            <a:lvl1pPr algn="r">
              <a:defRPr sz="1200"/>
            </a:lvl1pPr>
          </a:lstStyle>
          <a:p>
            <a:fld id="{2DB1E840-67C0-5F4E-9692-B2D505C8D122}" type="datetimeFigureOut">
              <a:rPr lang="en-US" smtClean="0"/>
              <a:t>12/28/22</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89602" tIns="44801" rIns="89602" bIns="44801" rtlCol="0" anchor="ctr"/>
          <a:lstStyle/>
          <a:p>
            <a:endParaRPr lang="en-US" dirty="0"/>
          </a:p>
        </p:txBody>
      </p:sp>
      <p:sp>
        <p:nvSpPr>
          <p:cNvPr id="5" name="Notes Placeholder 4"/>
          <p:cNvSpPr>
            <a:spLocks noGrp="1"/>
          </p:cNvSpPr>
          <p:nvPr>
            <p:ph type="body" sz="quarter" idx="3"/>
          </p:nvPr>
        </p:nvSpPr>
        <p:spPr>
          <a:xfrm>
            <a:off x="685494" y="4473657"/>
            <a:ext cx="5487013" cy="3660693"/>
          </a:xfrm>
          <a:prstGeom prst="rect">
            <a:avLst/>
          </a:prstGeom>
        </p:spPr>
        <p:txBody>
          <a:bodyPr vert="horz" lIns="89602" tIns="44801" rIns="89602" bIns="4480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30951"/>
            <a:ext cx="2972004" cy="465449"/>
          </a:xfrm>
          <a:prstGeom prst="rect">
            <a:avLst/>
          </a:prstGeom>
        </p:spPr>
        <p:txBody>
          <a:bodyPr vert="horz" lIns="89602" tIns="44801" rIns="89602" bIns="4480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463" y="8830951"/>
            <a:ext cx="2972004" cy="465449"/>
          </a:xfrm>
          <a:prstGeom prst="rect">
            <a:avLst/>
          </a:prstGeom>
        </p:spPr>
        <p:txBody>
          <a:bodyPr vert="horz" lIns="89602" tIns="44801" rIns="89602" bIns="44801" rtlCol="0" anchor="b"/>
          <a:lstStyle>
            <a:lvl1pPr algn="r">
              <a:defRPr sz="1200"/>
            </a:lvl1pPr>
          </a:lstStyle>
          <a:p>
            <a:fld id="{ABB040CC-6339-4F40-822C-22ADB9B1439A}" type="slidenum">
              <a:rPr lang="en-US" smtClean="0"/>
              <a:t>‹#›</a:t>
            </a:fld>
            <a:endParaRPr lang="en-US" dirty="0"/>
          </a:p>
        </p:txBody>
      </p:sp>
    </p:spTree>
    <p:extLst>
      <p:ext uri="{BB962C8B-B14F-4D97-AF65-F5344CB8AC3E}">
        <p14:creationId xmlns:p14="http://schemas.microsoft.com/office/powerpoint/2010/main" val="1349182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190160" y="194986"/>
            <a:ext cx="6477682" cy="8906429"/>
          </a:xfrm>
        </p:spPr>
        <p:txBody>
          <a:bodyPr/>
          <a:lstStyle/>
          <a:p>
            <a:pPr marL="168004" indent="-168004" defTabSz="896021">
              <a:buFont typeface="Arial" charset="0"/>
              <a:buChar char="•"/>
              <a:defRPr/>
            </a:pPr>
            <a:r>
              <a:rPr lang="en-US" sz="1000" dirty="0"/>
              <a:t>Jewish tradition has Ezra as it author.  First and 1 and 2 Chronicles, like Samuel and Kings, was originally one book.  The Hebrew title, </a:t>
            </a:r>
            <a:r>
              <a:rPr lang="en-US" sz="1000" i="1" dirty="0"/>
              <a:t>dibre hayyamim, </a:t>
            </a:r>
            <a:r>
              <a:rPr lang="en-US" sz="1000" dirty="0"/>
              <a:t>means “the events (or annals) of the days or years.”  In our present day Bible, 1 and 2 Chronicles precede the books that continue their story - the books  of Ezra and Nehemiah.  </a:t>
            </a:r>
          </a:p>
          <a:p>
            <a:pPr marL="168004" indent="-168004" defTabSz="896021">
              <a:buFont typeface="Arial" charset="0"/>
              <a:buChar char="•"/>
              <a:defRPr/>
            </a:pPr>
            <a:r>
              <a:rPr lang="en-US" sz="1000" dirty="0"/>
              <a:t>Chronicles speaks to the Jews who had returned to their home land after the Babylonian exile.   By the time the Chronicles were written the temple (Ezra) and walls had been rebuilt (Nehemiah) and the Jews were attempting to restore their relationship with God.  </a:t>
            </a:r>
          </a:p>
          <a:p>
            <a:pPr marL="168004" indent="-168004" defTabSz="896021">
              <a:buFont typeface="Arial" charset="0"/>
              <a:buChar char="•"/>
              <a:defRPr/>
            </a:pPr>
            <a:r>
              <a:rPr lang="en-US" sz="1000" dirty="0"/>
              <a:t>You won’t find information about Israel here with the emphasis on the southern tribes of Judah.  Of the 27 chapters dealing with Judah’s kings, 19 are devoted to the eight good kings.  </a:t>
            </a:r>
          </a:p>
          <a:p>
            <a:pPr marL="168004" indent="-168004" defTabSz="896021">
              <a:buFont typeface="Arial" charset="0"/>
              <a:buChar char="•"/>
              <a:defRPr/>
            </a:pPr>
            <a:r>
              <a:rPr lang="en-US" sz="1000" dirty="0"/>
              <a:t>In writing his perspective on the Jews history, the Chronicler sought to encourage the people that God was still with them.  </a:t>
            </a:r>
          </a:p>
          <a:p>
            <a:pPr marL="168004" indent="-168004" defTabSz="896021">
              <a:buFont typeface="Arial" charset="0"/>
              <a:buChar char="•"/>
              <a:defRPr/>
            </a:pPr>
            <a:r>
              <a:rPr lang="en-US" sz="1000" b="1" u="sng" dirty="0"/>
              <a:t>1 Chronicles 1-3</a:t>
            </a:r>
            <a:r>
              <a:rPr lang="en-US" sz="1000" b="1" dirty="0"/>
              <a:t> </a:t>
            </a:r>
            <a:r>
              <a:rPr lang="en-US" sz="1000" dirty="0"/>
              <a:t>trace creation to restoration reflecting on the Abrahamic promise (Genesis 12) through Jacob and the kingly tribe of Judah and his Messianic line of David.  </a:t>
            </a:r>
          </a:p>
          <a:p>
            <a:pPr marL="168004" indent="-168004" defTabSz="896021">
              <a:buFont typeface="Arial" charset="0"/>
              <a:buChar char="•"/>
              <a:defRPr/>
            </a:pPr>
            <a:r>
              <a:rPr lang="en-US" sz="1000" b="1" dirty="0"/>
              <a:t>1 Chronicles Chapters 4-7 </a:t>
            </a:r>
            <a:r>
              <a:rPr lang="en-US" sz="1000" dirty="0"/>
              <a:t>follow the tribes of Israel, with special emphasis on Levi and the priesthood. </a:t>
            </a:r>
          </a:p>
          <a:p>
            <a:pPr marL="168004" indent="-168004" defTabSz="896021">
              <a:buFont typeface="Arial" charset="0"/>
              <a:buChar char="•"/>
              <a:defRPr/>
            </a:pPr>
            <a:r>
              <a:rPr lang="en-US" sz="1000" b="1" u="sng" dirty="0"/>
              <a:t>1 Chronicles Chapter 8</a:t>
            </a:r>
            <a:r>
              <a:rPr lang="en-US" sz="1000" b="1" dirty="0"/>
              <a:t> </a:t>
            </a:r>
            <a:r>
              <a:rPr lang="en-US" sz="1000" dirty="0"/>
              <a:t>outlines Saul’s genealogy.  </a:t>
            </a:r>
          </a:p>
          <a:p>
            <a:pPr marL="168004" indent="-168004" defTabSz="896021">
              <a:buFont typeface="Arial" charset="0"/>
              <a:buChar char="•"/>
              <a:defRPr/>
            </a:pPr>
            <a:r>
              <a:rPr lang="en-US" sz="1000" b="1" u="sng" dirty="0"/>
              <a:t>1 Chronicles Chapter 9</a:t>
            </a:r>
            <a:r>
              <a:rPr lang="en-US" sz="1000" b="1" dirty="0"/>
              <a:t> </a:t>
            </a:r>
            <a:r>
              <a:rPr lang="en-US" sz="1000" dirty="0"/>
              <a:t>lists the first people to resettle in Jerusalem after the exile and the repeats Saul’s genealogy - a prelude to chapter 10.  </a:t>
            </a:r>
          </a:p>
          <a:p>
            <a:pPr marL="168004" indent="-168004" defTabSz="896021">
              <a:buFont typeface="Arial" charset="0"/>
              <a:buChar char="•"/>
              <a:defRPr/>
            </a:pPr>
            <a:r>
              <a:rPr lang="en-US" sz="1000" b="1" u="sng" dirty="0"/>
              <a:t>1 Chronicles Chapters 10-29</a:t>
            </a:r>
            <a:r>
              <a:rPr lang="en-US" sz="1000" b="1" dirty="0"/>
              <a:t> </a:t>
            </a:r>
            <a:r>
              <a:rPr lang="en-US" sz="1000" dirty="0"/>
              <a:t>provide detail about Saul and his unfaithfulness (10:13) to the transition of David and his faithful reign. Details of his death occur in Chapter 10.    </a:t>
            </a:r>
          </a:p>
          <a:p>
            <a:pPr marL="616014" lvl="1" indent="-168004">
              <a:buFont typeface="Wingdings" charset="2"/>
              <a:buChar char="Ø"/>
              <a:defRPr/>
            </a:pPr>
            <a:r>
              <a:rPr lang="en-US" sz="1000" dirty="0"/>
              <a:t>The chapters include David’s mistake of transporting the ark with a new cart and Uzzah dies as a result (13).  </a:t>
            </a:r>
          </a:p>
          <a:p>
            <a:pPr marL="616014" lvl="1" indent="-168004">
              <a:buFont typeface="Wingdings" charset="2"/>
              <a:buChar char="Ø"/>
              <a:defRPr/>
            </a:pPr>
            <a:r>
              <a:rPr lang="en-US" sz="1000" dirty="0"/>
              <a:t>The ark becomes a central part of the story and he joyfully returns the ark to Jerusalem (15-16).  </a:t>
            </a:r>
          </a:p>
          <a:p>
            <a:pPr marL="616014" lvl="1" indent="-168004">
              <a:buFont typeface="Wingdings" charset="2"/>
              <a:buChar char="Ø"/>
              <a:defRPr/>
            </a:pPr>
            <a:r>
              <a:rPr lang="en-US" sz="1000" dirty="0"/>
              <a:t>In spite of his desire to build a temple to house the ark and provide a permanent place of worship, God informs him that it would be his son (Solomon) who would do the building (22).  </a:t>
            </a:r>
          </a:p>
          <a:p>
            <a:pPr marL="616014" lvl="1" indent="-168004">
              <a:buFont typeface="Wingdings" charset="2"/>
              <a:buChar char="Ø"/>
              <a:defRPr/>
            </a:pPr>
            <a:r>
              <a:rPr lang="en-US" sz="1000" dirty="0"/>
              <a:t>Much of this section is dedicated to the preparation of the construction of the temple and organization.  </a:t>
            </a:r>
          </a:p>
          <a:p>
            <a:pPr marL="616014" lvl="1" indent="-168004">
              <a:buFont typeface="Wingdings" charset="2"/>
              <a:buChar char="Ø"/>
              <a:defRPr/>
            </a:pPr>
            <a:r>
              <a:rPr lang="en-US" sz="1000" dirty="0"/>
              <a:t>David’s prideful census is included in Chapter 21 and pestilence follows as punishment</a:t>
            </a:r>
          </a:p>
          <a:p>
            <a:pPr marL="168004" indent="-168004">
              <a:buFont typeface="Arial" charset="0"/>
              <a:buChar char="•"/>
              <a:defRPr/>
            </a:pPr>
            <a:r>
              <a:rPr lang="en-US" sz="1000" dirty="0"/>
              <a:t>The first book ends with Solomon being anointed as the next king (29:23) and David’s death (29:26).  </a:t>
            </a:r>
          </a:p>
          <a:p>
            <a:pPr marL="168004" indent="-168004">
              <a:buFont typeface="Arial" charset="0"/>
              <a:buChar char="•"/>
              <a:defRPr/>
            </a:pPr>
            <a:r>
              <a:rPr lang="en-US" sz="1000" b="1" u="sng" dirty="0"/>
              <a:t>2 Chronicles </a:t>
            </a:r>
            <a:r>
              <a:rPr lang="en-US" sz="1000" dirty="0"/>
              <a:t>begins with the continued emphasis of the temple construction by Solomon and his request of wisdom (</a:t>
            </a:r>
            <a:r>
              <a:rPr lang="en-US" sz="1000" b="1" dirty="0"/>
              <a:t>1-7</a:t>
            </a:r>
            <a:r>
              <a:rPr lang="en-US" sz="1000" dirty="0"/>
              <a:t>).</a:t>
            </a:r>
          </a:p>
          <a:p>
            <a:pPr marL="168004" indent="-168004">
              <a:buFont typeface="Arial" charset="0"/>
              <a:buChar char="•"/>
              <a:defRPr/>
            </a:pPr>
            <a:r>
              <a:rPr lang="en-US" sz="1000" b="1" u="sng" dirty="0"/>
              <a:t>2 Chronicles Chapters 8-9</a:t>
            </a:r>
            <a:r>
              <a:rPr lang="en-US" sz="1000" b="1" dirty="0"/>
              <a:t> </a:t>
            </a:r>
            <a:r>
              <a:rPr lang="en-US" sz="1000" dirty="0"/>
              <a:t>give us a look at Solomon’s visit wit the Queen of Sheba who speaks to Solomon’s reputation of greatness.  </a:t>
            </a:r>
          </a:p>
          <a:p>
            <a:pPr marL="168004" indent="-168004">
              <a:buFont typeface="Arial" charset="0"/>
              <a:buChar char="•"/>
              <a:defRPr/>
            </a:pPr>
            <a:r>
              <a:rPr lang="en-US" sz="1000" u="sng" dirty="0"/>
              <a:t>Chapters 10-36</a:t>
            </a:r>
            <a:r>
              <a:rPr lang="en-US" sz="1000" dirty="0"/>
              <a:t> </a:t>
            </a:r>
            <a:r>
              <a:rPr lang="en-US" sz="1000" dirty="0" err="1"/>
              <a:t>provode</a:t>
            </a:r>
            <a:r>
              <a:rPr lang="en-US" sz="1000" dirty="0"/>
              <a:t> detail to Solomon’s dynasty</a:t>
            </a:r>
          </a:p>
          <a:p>
            <a:pPr marL="168004" indent="-168004">
              <a:buFont typeface="Arial" charset="0"/>
              <a:buChar char="•"/>
              <a:defRPr/>
            </a:pPr>
            <a:r>
              <a:rPr lang="en-US" sz="1000" b="1" u="sng" dirty="0"/>
              <a:t>Chapter 10-12 </a:t>
            </a:r>
            <a:r>
              <a:rPr lang="en-US" sz="1000" dirty="0"/>
              <a:t>introduce </a:t>
            </a:r>
            <a:r>
              <a:rPr lang="en-US" sz="1000" dirty="0" err="1"/>
              <a:t>Rehoboam</a:t>
            </a:r>
            <a:r>
              <a:rPr lang="en-US" sz="1000" dirty="0"/>
              <a:t> and show his initial obedience to his falling away.  </a:t>
            </a:r>
          </a:p>
          <a:p>
            <a:pPr marL="168004" indent="-168004">
              <a:buFont typeface="Arial" charset="0"/>
              <a:buChar char="•"/>
              <a:defRPr/>
            </a:pPr>
            <a:r>
              <a:rPr lang="en-US" sz="1000" b="1" u="sng" dirty="0"/>
              <a:t>Chapters 13-20</a:t>
            </a:r>
            <a:r>
              <a:rPr lang="en-US" sz="1000" b="1" dirty="0"/>
              <a:t>  - </a:t>
            </a:r>
            <a:r>
              <a:rPr lang="en-US" sz="1000" dirty="0" err="1"/>
              <a:t>Abijam</a:t>
            </a:r>
            <a:r>
              <a:rPr lang="en-US" sz="1000" dirty="0"/>
              <a:t>, Asa and </a:t>
            </a:r>
            <a:r>
              <a:rPr lang="en-US" sz="1000" dirty="0" err="1"/>
              <a:t>Jehosophat</a:t>
            </a:r>
            <a:r>
              <a:rPr lang="en-US" sz="1000" dirty="0"/>
              <a:t> follow. </a:t>
            </a:r>
            <a:r>
              <a:rPr lang="en-US" sz="1000" dirty="0" err="1"/>
              <a:t>Jereboam</a:t>
            </a:r>
            <a:r>
              <a:rPr lang="en-US" sz="1000" dirty="0"/>
              <a:t> dies (13). With the last two there were 66 years of obedience and peace.</a:t>
            </a:r>
          </a:p>
          <a:p>
            <a:pPr marL="168004" indent="-168004">
              <a:buFont typeface="Arial" charset="0"/>
              <a:buChar char="•"/>
              <a:defRPr/>
            </a:pPr>
            <a:r>
              <a:rPr lang="en-US" sz="1000" b="1" u="sng" dirty="0"/>
              <a:t>Chapter 21 </a:t>
            </a:r>
            <a:r>
              <a:rPr lang="en-US" sz="1000" dirty="0" err="1"/>
              <a:t>Jehoram</a:t>
            </a:r>
            <a:r>
              <a:rPr lang="en-US" sz="1000" dirty="0"/>
              <a:t>, the son of Jehosophat, appears and God struck him in his bowels with an incurable disease. </a:t>
            </a:r>
          </a:p>
          <a:p>
            <a:pPr marL="168004" indent="-168004">
              <a:buFont typeface="Arial" charset="0"/>
              <a:buChar char="•"/>
              <a:defRPr/>
            </a:pPr>
            <a:r>
              <a:rPr lang="en-US" sz="1000" b="1" u="sng" dirty="0"/>
              <a:t>Chapter 22 </a:t>
            </a:r>
            <a:r>
              <a:rPr lang="en-US" sz="1000" dirty="0"/>
              <a:t>- </a:t>
            </a:r>
            <a:r>
              <a:rPr lang="en-US" sz="1000" dirty="0" err="1"/>
              <a:t>Ahaziah</a:t>
            </a:r>
            <a:r>
              <a:rPr lang="en-US" sz="1000" dirty="0"/>
              <a:t> follows.  When he dies, his mother (</a:t>
            </a:r>
            <a:r>
              <a:rPr lang="en-US" sz="1000" dirty="0" err="1"/>
              <a:t>Athaliah</a:t>
            </a:r>
            <a:r>
              <a:rPr lang="en-US" sz="1000" dirty="0"/>
              <a:t>), fails in her attempt to destroy David’s dynasty (22).</a:t>
            </a:r>
          </a:p>
          <a:p>
            <a:pPr marL="168004" indent="-168004">
              <a:buFont typeface="Arial" charset="0"/>
              <a:buChar char="•"/>
              <a:defRPr/>
            </a:pPr>
            <a:r>
              <a:rPr lang="en-US" sz="1000" b="1" u="sng" dirty="0"/>
              <a:t>Chapter 23-24</a:t>
            </a:r>
            <a:r>
              <a:rPr lang="en-US" sz="1000" dirty="0"/>
              <a:t> Enters Joash who did some good things but turned bad after the priest, </a:t>
            </a:r>
            <a:r>
              <a:rPr lang="en-US" sz="1000" dirty="0" err="1"/>
              <a:t>Jehoida</a:t>
            </a:r>
            <a:r>
              <a:rPr lang="en-US" sz="1000" dirty="0"/>
              <a:t> (and tutor) died.  </a:t>
            </a:r>
            <a:r>
              <a:rPr lang="en-US" sz="1000" dirty="0" err="1"/>
              <a:t>Joash</a:t>
            </a:r>
            <a:r>
              <a:rPr lang="en-US" sz="1000" dirty="0"/>
              <a:t> dies at the nags of the Syrians.  </a:t>
            </a:r>
          </a:p>
          <a:p>
            <a:pPr marL="168004" indent="-168004">
              <a:buFont typeface="Arial" charset="0"/>
              <a:buChar char="•"/>
              <a:defRPr/>
            </a:pPr>
            <a:r>
              <a:rPr lang="en-US" sz="1000" b="1" u="sng" dirty="0"/>
              <a:t>Chapter 25</a:t>
            </a:r>
            <a:r>
              <a:rPr lang="en-US" sz="1000" dirty="0"/>
              <a:t>: Josiah’s son, Amaziah followed God initially but soon turned to idolatry.  </a:t>
            </a:r>
          </a:p>
          <a:p>
            <a:pPr marL="168004" indent="-168004">
              <a:buFont typeface="Arial" charset="0"/>
              <a:buChar char="•"/>
              <a:defRPr/>
            </a:pPr>
            <a:r>
              <a:rPr lang="en-US" sz="1000" b="1" u="sng" dirty="0"/>
              <a:t>Chapter 26</a:t>
            </a:r>
            <a:r>
              <a:rPr lang="en-US" sz="1000" dirty="0"/>
              <a:t>: </a:t>
            </a:r>
            <a:r>
              <a:rPr lang="en-US" sz="1000" dirty="0" err="1"/>
              <a:t>Uzziah</a:t>
            </a:r>
            <a:r>
              <a:rPr lang="en-US" sz="1000" dirty="0"/>
              <a:t>, his son, was a good king and prospered; however his pride brought down his downfall when he assumed the role of a priest and God strikes him with leprosy.   and his son Jotham ruled in his place.  </a:t>
            </a:r>
          </a:p>
          <a:p>
            <a:pPr marL="168004" indent="-168004">
              <a:buFont typeface="Arial" charset="0"/>
              <a:buChar char="•"/>
              <a:defRPr/>
            </a:pPr>
            <a:r>
              <a:rPr lang="en-US" sz="1000" b="1" dirty="0"/>
              <a:t>Chapter 27</a:t>
            </a:r>
            <a:r>
              <a:rPr lang="en-US" sz="1000" dirty="0"/>
              <a:t>: His son, </a:t>
            </a:r>
            <a:r>
              <a:rPr lang="en-US" sz="1000" dirty="0" err="1"/>
              <a:t>Jotham</a:t>
            </a:r>
            <a:r>
              <a:rPr lang="en-US" sz="1000" dirty="0"/>
              <a:t> was the last good king we would find for the next 16 years (27).  </a:t>
            </a:r>
          </a:p>
          <a:p>
            <a:pPr marL="168004" indent="-168004">
              <a:buFont typeface="Arial" charset="0"/>
              <a:buChar char="•"/>
              <a:defRPr/>
            </a:pPr>
            <a:r>
              <a:rPr lang="en-US" sz="1000" b="1" u="sng" dirty="0"/>
              <a:t>Chapter 28</a:t>
            </a:r>
            <a:r>
              <a:rPr lang="en-US" sz="1000" dirty="0"/>
              <a:t>: </a:t>
            </a:r>
            <a:r>
              <a:rPr lang="en-US" sz="1000" dirty="0" err="1"/>
              <a:t>Jotham’s</a:t>
            </a:r>
            <a:r>
              <a:rPr lang="en-US" sz="1000" dirty="0"/>
              <a:t> son, </a:t>
            </a:r>
            <a:r>
              <a:rPr lang="en-US" sz="1000" dirty="0" err="1"/>
              <a:t>Ahaz</a:t>
            </a:r>
            <a:r>
              <a:rPr lang="en-US" sz="1000" dirty="0"/>
              <a:t> follows.  </a:t>
            </a:r>
          </a:p>
          <a:p>
            <a:pPr marL="168004" indent="-168004">
              <a:buFont typeface="Arial" charset="0"/>
              <a:buChar char="•"/>
              <a:defRPr/>
            </a:pPr>
            <a:r>
              <a:rPr lang="en-US" sz="1000" b="1" u="sng" dirty="0"/>
              <a:t>Chapter 29</a:t>
            </a:r>
            <a:r>
              <a:rPr lang="en-US" sz="1000" dirty="0"/>
              <a:t>: </a:t>
            </a:r>
            <a:r>
              <a:rPr lang="en-US" sz="1000" dirty="0" err="1"/>
              <a:t>Ahaz’s</a:t>
            </a:r>
            <a:r>
              <a:rPr lang="en-US" sz="1000" dirty="0"/>
              <a:t> son, Hezekiah is the next in line and he is known for his good leadership and for asking for and receiving 15 additional years of life (28-32).  He cleanses the temple, reestablishes the Passover feast, reorganizes the priesthood, and destroys idols. Sennacherib Invades Judah but God intervenes.  </a:t>
            </a:r>
          </a:p>
          <a:p>
            <a:pPr marL="168004" indent="-168004">
              <a:buFont typeface="Arial" charset="0"/>
              <a:buChar char="•"/>
              <a:defRPr/>
            </a:pPr>
            <a:r>
              <a:rPr lang="en-US" sz="1000" dirty="0"/>
              <a:t> </a:t>
            </a:r>
            <a:r>
              <a:rPr lang="en-US" sz="1000" b="1" u="sng" dirty="0"/>
              <a:t>In chapter 33 </a:t>
            </a:r>
            <a:r>
              <a:rPr lang="en-US" sz="1000" dirty="0"/>
              <a:t>we are introduced to perhaps the most wicked of all the kings, Manessah.  That said, even the most wicked can humble themselves and repent, as he does.  The evil Amnon follows (33:21-25).  and </a:t>
            </a:r>
          </a:p>
          <a:p>
            <a:pPr marL="168004" indent="-168004">
              <a:buFont typeface="Arial" charset="0"/>
              <a:buChar char="•"/>
              <a:defRPr/>
            </a:pPr>
            <a:r>
              <a:rPr lang="en-US" sz="1000" b="1" u="sng" dirty="0"/>
              <a:t>In chapters 34-35</a:t>
            </a:r>
            <a:r>
              <a:rPr lang="en-US" sz="1000" dirty="0"/>
              <a:t> Josiah assumes the kingship and the last hurrah of a good king is observed.  In rapid succession we see the last four kings chronicled leading to the fall of Jerusalem to the Babylonians (</a:t>
            </a:r>
            <a:r>
              <a:rPr lang="en-US" sz="1000" dirty="0" err="1"/>
              <a:t>Jehoahaz</a:t>
            </a:r>
            <a:r>
              <a:rPr lang="en-US" sz="1000" dirty="0"/>
              <a:t>, </a:t>
            </a:r>
            <a:r>
              <a:rPr lang="en-US" sz="1000" dirty="0" err="1"/>
              <a:t>Jehoiakim</a:t>
            </a:r>
            <a:r>
              <a:rPr lang="en-US" sz="1000" dirty="0"/>
              <a:t>, </a:t>
            </a:r>
            <a:r>
              <a:rPr lang="en-US" sz="1000" dirty="0" err="1"/>
              <a:t>Jehoachin</a:t>
            </a:r>
            <a:r>
              <a:rPr lang="en-US" sz="1000" dirty="0"/>
              <a:t>, Zedekiah).  Jerusalem falls to Babylon in verses 17-21 (as Jeremiah prophesied - for a period of seventy years).  </a:t>
            </a:r>
          </a:p>
          <a:p>
            <a:pPr marL="168004" indent="-168004">
              <a:buFont typeface="Arial" charset="0"/>
              <a:buChar char="•"/>
              <a:defRPr/>
            </a:pPr>
            <a:r>
              <a:rPr lang="en-US" sz="1000" dirty="0"/>
              <a:t>Second Chronicles closes with Cyrus of Persia (a pagan) allowing the Jews to return to their homeland of Jerusalem and the book of Ezra picks up from here.  From Solomon’s temple to the decree to rebuild it, 2 Chronicles shows that God is with His people through all generations (see Deut. 10:15).  </a:t>
            </a:r>
            <a:endParaRPr lang="en-US" sz="900" dirty="0"/>
          </a:p>
        </p:txBody>
      </p:sp>
      <p:sp>
        <p:nvSpPr>
          <p:cNvPr id="4" name="Slide Number Placeholder 3"/>
          <p:cNvSpPr>
            <a:spLocks noGrp="1"/>
          </p:cNvSpPr>
          <p:nvPr>
            <p:ph type="sldNum" sz="quarter" idx="10"/>
          </p:nvPr>
        </p:nvSpPr>
        <p:spPr/>
        <p:txBody>
          <a:bodyPr/>
          <a:lstStyle/>
          <a:p>
            <a:fld id="{ABB040CC-6339-4F40-822C-22ADB9B1439A}" type="slidenum">
              <a:rPr lang="en-US" smtClean="0"/>
              <a:t>1</a:t>
            </a:fld>
            <a:endParaRPr lang="en-US" dirty="0"/>
          </a:p>
        </p:txBody>
      </p:sp>
    </p:spTree>
    <p:extLst>
      <p:ext uri="{BB962C8B-B14F-4D97-AF65-F5344CB8AC3E}">
        <p14:creationId xmlns:p14="http://schemas.microsoft.com/office/powerpoint/2010/main" val="4258773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9063"/>
            <a:ext cx="5332412" cy="4000500"/>
          </a:xfrm>
        </p:spPr>
      </p:sp>
      <p:sp>
        <p:nvSpPr>
          <p:cNvPr id="3" name="Notes Placeholder 2"/>
          <p:cNvSpPr>
            <a:spLocks noGrp="1"/>
          </p:cNvSpPr>
          <p:nvPr>
            <p:ph type="body" idx="1"/>
          </p:nvPr>
        </p:nvSpPr>
        <p:spPr>
          <a:xfrm>
            <a:off x="190160" y="4119852"/>
            <a:ext cx="6551291" cy="4830606"/>
          </a:xfrm>
        </p:spPr>
        <p:txBody>
          <a:bodyPr/>
          <a:lstStyle/>
          <a:p>
            <a:pPr defTabSz="896021">
              <a:defRPr/>
            </a:pPr>
            <a:r>
              <a:rPr lang="en-US" sz="1000" dirty="0"/>
              <a:t>Chronicles (probably written about 450 BC).  Since 2 Chronicles ends about the way Ezra begins, the authorship seems to fall to Ezra the scribe.  Written from a priestly (religious) point of view the Chronicles emphasizes God’s eternal purpose and connects with David’s lineage that finds its way to Christ (Mt. 1).  Samuel and Kings center around the history of the people and its kings, but Chronicles revolves around the history of the temple. 1 Chronicles covers roughly the same ground as 1 &amp; 2 Samuel while 2 Chronicles covers the same period as the 1 &amp; 2 kings.   The first book is a genealogy and provides one name after another, beginning with Adam, so that the reader can connect the lineage to Christ.  God purposed the deportation of His people, their captivity, and their return seventy years later - none of it was an accident.  We would do good to reflect on how His purpose  is being carried out (remember Eph. 1).  Since Israel went into captivity and never returned, the Chronicles emphasis is on the southern tribes (Judah) who were carried away into Babylonian captivity in 586 BC by Nebuchadnezzar.  Having defeated  the Babylonians and assuming control over the Jews, Cyrus, the Persian king, send Zerubbabel and 50,000 people (539 BC) to their homeland to inspect and begin work on restoring the city.  Ezra follows in the second group and Nehemiah follows around 516 BC.  The book of Ezra will provide us insight will provide us insight to these returns.  The first book of Chronicles covers the same periods of history  of 2 Samuel through 2 Kings.  1 Chronicles ends with the death of David and the anointing and reign of Solomon.  2 Chronicles shows the fulfilment of the temple promise to David through Solomon.  2 Chronicles begins with the construction of the temple (10-36).  The struggle to rebuild the temple was was vital to the people finding their way back to God, albeit for a short time.  It ends with the proclamation of Cyrus as God uses a pagan king to release the people leading us to the book of Ezra and the rebuilding of Jerusalem and the reestablishment of the law.  </a:t>
            </a:r>
          </a:p>
          <a:p>
            <a:pPr defTabSz="896021">
              <a:defRPr/>
            </a:pPr>
            <a:endParaRPr lang="en-US" sz="1000" dirty="0"/>
          </a:p>
          <a:p>
            <a:pPr defTabSz="896021">
              <a:defRPr/>
            </a:pPr>
            <a:r>
              <a:rPr lang="en-US" sz="1000" dirty="0"/>
              <a:t>Application: </a:t>
            </a:r>
          </a:p>
          <a:p>
            <a:pPr marL="672015" lvl="1" indent="-224005">
              <a:buFont typeface="+mj-lt"/>
              <a:buAutoNum type="arabicPeriod"/>
            </a:pPr>
            <a:r>
              <a:rPr lang="en-US" sz="1000" dirty="0"/>
              <a:t>We need a place of worship (temple) to keep our hearts.  Serving God acceptably has its roots in Old Testament history (see Heb. 12:28).  </a:t>
            </a:r>
          </a:p>
          <a:p>
            <a:pPr marL="672015" lvl="1" indent="-224005">
              <a:buFont typeface="+mj-lt"/>
              <a:buAutoNum type="arabicPeriod"/>
            </a:pPr>
            <a:r>
              <a:rPr lang="en-US" sz="1000" dirty="0"/>
              <a:t>See how God uses a pagan leader, Cyrus of Persia, who allows God’s chosen people to return to Jerusalem.  </a:t>
            </a:r>
          </a:p>
          <a:p>
            <a:pPr marL="672015" lvl="1" indent="-224005">
              <a:buFont typeface="+mj-lt"/>
              <a:buAutoNum type="arabicPeriod"/>
            </a:pPr>
            <a:r>
              <a:rPr lang="en-US" sz="1000" dirty="0"/>
              <a:t>Regardless of our wickedness (Manasseh), we can find our way to God through humility and repentance.  </a:t>
            </a:r>
          </a:p>
          <a:p>
            <a:pPr marL="672015" lvl="1" indent="-224005">
              <a:buFont typeface="+mj-lt"/>
              <a:buAutoNum type="arabicPeriod"/>
            </a:pPr>
            <a:r>
              <a:rPr lang="en-US" sz="1000" dirty="0"/>
              <a:t>No amount of grace will allow for disobedience.  God will always protect the righteous and punish the wicked. </a:t>
            </a:r>
          </a:p>
          <a:p>
            <a:pPr marL="672015" lvl="1" indent="-224005">
              <a:buFont typeface="+mj-lt"/>
              <a:buAutoNum type="arabicPeriod"/>
            </a:pPr>
            <a:r>
              <a:rPr lang="en-US" sz="1000" dirty="0"/>
              <a:t>Spiritual decay always follows political decay; look what it did to Israel.  </a:t>
            </a:r>
          </a:p>
          <a:p>
            <a:endParaRPr lang="en-US" sz="1000" dirty="0"/>
          </a:p>
          <a:p>
            <a:r>
              <a:rPr lang="en-US" sz="1000" dirty="0"/>
              <a:t>Key thought: When we oppose God through disobedience, we experience judgment.  But when we repent and humbly seek Him, He forgives and restores.  God honors a heart that is wholly His. </a:t>
            </a:r>
          </a:p>
        </p:txBody>
      </p:sp>
      <p:sp>
        <p:nvSpPr>
          <p:cNvPr id="4" name="Slide Number Placeholder 3"/>
          <p:cNvSpPr>
            <a:spLocks noGrp="1"/>
          </p:cNvSpPr>
          <p:nvPr>
            <p:ph type="sldNum" sz="quarter" idx="10"/>
          </p:nvPr>
        </p:nvSpPr>
        <p:spPr/>
        <p:txBody>
          <a:bodyPr/>
          <a:lstStyle/>
          <a:p>
            <a:fld id="{ABB040CC-6339-4F40-822C-22ADB9B1439A}" type="slidenum">
              <a:rPr lang="en-US" smtClean="0"/>
              <a:t>23</a:t>
            </a:fld>
            <a:endParaRPr lang="en-US" dirty="0"/>
          </a:p>
        </p:txBody>
      </p:sp>
    </p:spTree>
    <p:extLst>
      <p:ext uri="{BB962C8B-B14F-4D97-AF65-F5344CB8AC3E}">
        <p14:creationId xmlns:p14="http://schemas.microsoft.com/office/powerpoint/2010/main" val="1731659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 name="PlaceHolder 1"/>
          <p:cNvSpPr>
            <a:spLocks noGrp="1" noRot="1" noChangeAspect="1"/>
          </p:cNvSpPr>
          <p:nvPr>
            <p:ph type="sldImg"/>
          </p:nvPr>
        </p:nvSpPr>
        <p:spPr>
          <a:xfrm>
            <a:off x="622300" y="585788"/>
            <a:ext cx="5834063" cy="4376737"/>
          </a:xfrm>
          <a:prstGeom prst="rect">
            <a:avLst/>
          </a:prstGeom>
        </p:spPr>
      </p:sp>
      <p:sp>
        <p:nvSpPr>
          <p:cNvPr id="443" name="PlaceHolder 2"/>
          <p:cNvSpPr>
            <a:spLocks noGrp="1"/>
          </p:cNvSpPr>
          <p:nvPr>
            <p:ph type="body"/>
          </p:nvPr>
        </p:nvSpPr>
        <p:spPr>
          <a:xfrm>
            <a:off x="411057" y="5176617"/>
            <a:ext cx="5760013" cy="3421838"/>
          </a:xfrm>
          <a:prstGeom prst="rect">
            <a:avLst/>
          </a:prstGeom>
        </p:spPr>
        <p:txBody>
          <a:bodyPr lIns="0" tIns="0" rIns="0" bIns="0">
            <a:noAutofit/>
          </a:bodyPr>
          <a:lstStyle/>
          <a:p>
            <a:endParaRPr lang="en-US" sz="2000" spc="-1">
              <a:latin typeface="Arial"/>
            </a:endParaRPr>
          </a:p>
        </p:txBody>
      </p:sp>
      <p:sp>
        <p:nvSpPr>
          <p:cNvPr id="444" name="CustomShape 3"/>
          <p:cNvSpPr/>
          <p:nvPr/>
        </p:nvSpPr>
        <p:spPr>
          <a:xfrm>
            <a:off x="3884522" y="8830951"/>
            <a:ext cx="2970599" cy="463924"/>
          </a:xfrm>
          <a:prstGeom prst="rect">
            <a:avLst/>
          </a:prstGeom>
          <a:noFill/>
          <a:ln>
            <a:noFill/>
          </a:ln>
        </p:spPr>
        <p:style>
          <a:lnRef idx="0">
            <a:scrgbClr r="0" g="0" b="0"/>
          </a:lnRef>
          <a:fillRef idx="0">
            <a:scrgbClr r="0" g="0" b="0"/>
          </a:fillRef>
          <a:effectRef idx="0">
            <a:scrgbClr r="0" g="0" b="0"/>
          </a:effectRef>
          <a:fontRef idx="minor"/>
        </p:style>
        <p:txBody>
          <a:bodyPr lIns="88191" tIns="44096" rIns="88191" bIns="44096" anchor="b">
            <a:noAutofit/>
          </a:bodyPr>
          <a:lstStyle/>
          <a:p>
            <a:pPr algn="r">
              <a:lnSpc>
                <a:spcPct val="100000"/>
              </a:lnSpc>
            </a:pPr>
            <a:fld id="{D69B316B-604C-469D-A3E1-7498BAA2392D}" type="slidenum">
              <a:rPr lang="en-US" sz="1200" spc="-1">
                <a:solidFill>
                  <a:srgbClr val="000000"/>
                </a:solidFill>
              </a:rPr>
              <a:t>2</a:t>
            </a:fld>
            <a:endParaRPr lang="en-US" sz="1200" spc="-1">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C61D23-DFF2-4156-86B1-869FDB8D0869}" type="slidenum">
              <a:rPr lang="en-US"/>
              <a:pPr/>
              <a:t>3</a:t>
            </a:fld>
            <a:endParaRPr lang="en-US" dirty="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547748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76338"/>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B040CC-6339-4F40-822C-22ADB9B1439A}" type="slidenum">
              <a:rPr lang="en-US" smtClean="0"/>
              <a:t>4</a:t>
            </a:fld>
            <a:endParaRPr lang="en-US" dirty="0"/>
          </a:p>
        </p:txBody>
      </p:sp>
    </p:spTree>
    <p:extLst>
      <p:ext uri="{BB962C8B-B14F-4D97-AF65-F5344CB8AC3E}">
        <p14:creationId xmlns:p14="http://schemas.microsoft.com/office/powerpoint/2010/main" val="1103108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9063"/>
            <a:ext cx="5332412" cy="4000500"/>
          </a:xfrm>
        </p:spPr>
      </p:sp>
      <p:sp>
        <p:nvSpPr>
          <p:cNvPr id="3" name="Notes Placeholder 2"/>
          <p:cNvSpPr>
            <a:spLocks noGrp="1"/>
          </p:cNvSpPr>
          <p:nvPr>
            <p:ph type="body" idx="1"/>
          </p:nvPr>
        </p:nvSpPr>
        <p:spPr>
          <a:xfrm>
            <a:off x="190160" y="4119852"/>
            <a:ext cx="6551291" cy="4830606"/>
          </a:xfrm>
        </p:spPr>
        <p:txBody>
          <a:bodyPr/>
          <a:lstStyle/>
          <a:p>
            <a:pPr defTabSz="896021">
              <a:defRPr/>
            </a:pPr>
            <a:r>
              <a:rPr lang="en-US" sz="1000" dirty="0"/>
              <a:t>Chronicles (probably written about 450 BC).  Since 2 Chronicles ends about the way Ezra begins, the authorship seems to fall to Ezra the scribe.  Written from a priestly (religious) point of view the Chronicles emphasizes God’s eternal purpose and connects with David’s lineage that finds its way to Christ (Mt. 1).  Samuel and Kings center around the history of the people and its kings, but Chronicles revolves around the history of the temple. 1 Chronicles covers roughly the same ground as 1 &amp; 2 Samuel while 2 Chronicles covers the same period as the 1 &amp; 2 kings.   The first book is a genealogy and provides one name after another, beginning with Adam, so that the reader can connect the lineage to Christ.  God purposed the deportation of His people, their captivity, and their return seventy years later - none of it was an accident.  We would do good to reflect on how His purpose  is being carried out (remember Eph. 1).  Since Israel went into captivity and never returned, the Chronicles emphasis is on the southern tribes (Judah) who were carried away into Babylonian captivity in 586 BC by Nebuchadnezzar.  Having defeated  the Babylonians and assuming control over the Jews, Cyrus, the Persian king, send Zerubbabel and 50,000 people (539 BC) to their homeland to inspect and begin work on restoring the city.  Ezra follows in the second group and Nehemiah follows around 516 BC.  The book of Ezra will provide us insight will provide us insight to these returns.  The first book of Chronicles covers the same periods of history  of 2 Samuel through 2 Kings.  1 Chronicles ends with the death of David and the anointing and reign of Solomon.  2 Chronicles shows the fulfilment of the temple promise to David through Solomon.  2 Chronicles begins with the construction of the temple (10-36).  The struggle to rebuild the temple was was vital to the people finding their way back to God, albeit for a short time.  It ends with the proclamation of Cyrus as God uses a pagan king to release the people leading us to the book of Ezra and the rebuilding of Jerusalem and the reestablishment of the law.  </a:t>
            </a:r>
          </a:p>
          <a:p>
            <a:pPr defTabSz="896021">
              <a:defRPr/>
            </a:pPr>
            <a:endParaRPr lang="en-US" sz="1000" dirty="0"/>
          </a:p>
          <a:p>
            <a:pPr defTabSz="896021">
              <a:defRPr/>
            </a:pPr>
            <a:r>
              <a:rPr lang="en-US" sz="1000" dirty="0"/>
              <a:t>Application: </a:t>
            </a:r>
          </a:p>
          <a:p>
            <a:pPr marL="672015" lvl="1" indent="-224005">
              <a:buFont typeface="+mj-lt"/>
              <a:buAutoNum type="arabicPeriod"/>
            </a:pPr>
            <a:r>
              <a:rPr lang="en-US" sz="1000" dirty="0"/>
              <a:t>We need a place of worship (temple) to keep our hearts.  Serving God acceptably has its roots in Old Testament history (see Heb. 12:28).  </a:t>
            </a:r>
          </a:p>
          <a:p>
            <a:pPr marL="672015" lvl="1" indent="-224005">
              <a:buFont typeface="+mj-lt"/>
              <a:buAutoNum type="arabicPeriod"/>
            </a:pPr>
            <a:r>
              <a:rPr lang="en-US" sz="1000" dirty="0"/>
              <a:t>See how God uses a pagan leader, Cyrus of Persia, who allows God’s chosen people to return to Jerusalem.  </a:t>
            </a:r>
          </a:p>
          <a:p>
            <a:pPr marL="672015" lvl="1" indent="-224005">
              <a:buFont typeface="+mj-lt"/>
              <a:buAutoNum type="arabicPeriod"/>
            </a:pPr>
            <a:r>
              <a:rPr lang="en-US" sz="1000" dirty="0"/>
              <a:t>Regardless of our wickedness (Manasseh), we can find our way to God through humility and repentance.  </a:t>
            </a:r>
          </a:p>
          <a:p>
            <a:pPr marL="672015" lvl="1" indent="-224005">
              <a:buFont typeface="+mj-lt"/>
              <a:buAutoNum type="arabicPeriod"/>
            </a:pPr>
            <a:r>
              <a:rPr lang="en-US" sz="1000" dirty="0"/>
              <a:t>No amount of grace will allow for disobedience.  God will always protect the righteous and punish the wicked. </a:t>
            </a:r>
          </a:p>
          <a:p>
            <a:pPr marL="672015" lvl="1" indent="-224005">
              <a:buFont typeface="+mj-lt"/>
              <a:buAutoNum type="arabicPeriod"/>
            </a:pPr>
            <a:r>
              <a:rPr lang="en-US" sz="1000" dirty="0"/>
              <a:t>Spiritual decay always follows political decay; look what it did to Israel.  </a:t>
            </a:r>
          </a:p>
          <a:p>
            <a:endParaRPr lang="en-US" sz="1000" dirty="0"/>
          </a:p>
          <a:p>
            <a:r>
              <a:rPr lang="en-US" sz="1000" dirty="0"/>
              <a:t>Key thought: When we oppose God through disobedience, we experience judgment.  But when we repent and humbly seek Him, He forgives and restores.  God honors a heart that is wholly His. </a:t>
            </a:r>
          </a:p>
        </p:txBody>
      </p:sp>
      <p:sp>
        <p:nvSpPr>
          <p:cNvPr id="4" name="Slide Number Placeholder 3"/>
          <p:cNvSpPr>
            <a:spLocks noGrp="1"/>
          </p:cNvSpPr>
          <p:nvPr>
            <p:ph type="sldNum" sz="quarter" idx="10"/>
          </p:nvPr>
        </p:nvSpPr>
        <p:spPr/>
        <p:txBody>
          <a:bodyPr/>
          <a:lstStyle/>
          <a:p>
            <a:fld id="{ABB040CC-6339-4F40-822C-22ADB9B1439A}" type="slidenum">
              <a:rPr lang="en-US" smtClean="0"/>
              <a:t>6</a:t>
            </a:fld>
            <a:endParaRPr lang="en-US" dirty="0"/>
          </a:p>
        </p:txBody>
      </p:sp>
    </p:spTree>
    <p:extLst>
      <p:ext uri="{BB962C8B-B14F-4D97-AF65-F5344CB8AC3E}">
        <p14:creationId xmlns:p14="http://schemas.microsoft.com/office/powerpoint/2010/main" val="1731659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9E2C24-1099-8B48-A5D1-8E89D0F2DEB1}" type="slidenum">
              <a:rPr lang="en-US" smtClean="0"/>
              <a:t>7</a:t>
            </a:fld>
            <a:endParaRPr lang="en-US"/>
          </a:p>
        </p:txBody>
      </p:sp>
    </p:spTree>
    <p:extLst>
      <p:ext uri="{BB962C8B-B14F-4D97-AF65-F5344CB8AC3E}">
        <p14:creationId xmlns:p14="http://schemas.microsoft.com/office/powerpoint/2010/main" val="17776429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9</a:t>
            </a:fld>
            <a:endParaRPr lang="en-US" dirty="0"/>
          </a:p>
        </p:txBody>
      </p:sp>
    </p:spTree>
    <p:extLst>
      <p:ext uri="{BB962C8B-B14F-4D97-AF65-F5344CB8AC3E}">
        <p14:creationId xmlns:p14="http://schemas.microsoft.com/office/powerpoint/2010/main" val="1394124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5"/>
          </p:nvPr>
        </p:nvSpPr>
        <p:spPr/>
        <p:txBody>
          <a:bodyPr/>
          <a:lstStyle/>
          <a:p>
            <a:fld id="{509E2C24-1099-8B48-A5D1-8E89D0F2DEB1}" type="slidenum">
              <a:rPr lang="en-US" smtClean="0"/>
              <a:t>10</a:t>
            </a:fld>
            <a:endParaRPr lang="en-US" dirty="0"/>
          </a:p>
        </p:txBody>
      </p:sp>
    </p:spTree>
    <p:extLst>
      <p:ext uri="{BB962C8B-B14F-4D97-AF65-F5344CB8AC3E}">
        <p14:creationId xmlns:p14="http://schemas.microsoft.com/office/powerpoint/2010/main" val="6314810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11</a:t>
            </a:fld>
            <a:endParaRPr lang="en-US" dirty="0"/>
          </a:p>
        </p:txBody>
      </p:sp>
    </p:spTree>
    <p:extLst>
      <p:ext uri="{BB962C8B-B14F-4D97-AF65-F5344CB8AC3E}">
        <p14:creationId xmlns:p14="http://schemas.microsoft.com/office/powerpoint/2010/main" val="3099038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12/28/22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12/28/22</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12/28/22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12/28/22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12/28/22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12/28/22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12/28/22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12/28/22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12/28/22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12/28/22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1  Chronicles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6E27A-7592-6B4D-8422-3450881FC380}"/>
              </a:ext>
            </a:extLst>
          </p:cNvPr>
          <p:cNvSpPr>
            <a:spLocks noGrp="1"/>
          </p:cNvSpPr>
          <p:nvPr>
            <p:ph type="title"/>
          </p:nvPr>
        </p:nvSpPr>
        <p:spPr/>
        <p:txBody>
          <a:bodyPr>
            <a:normAutofit/>
          </a:bodyPr>
          <a:lstStyle/>
          <a:p>
            <a:r>
              <a:rPr lang="en-US" sz="3200" dirty="0">
                <a:solidFill>
                  <a:schemeClr val="accent1"/>
                </a:solidFill>
              </a:rPr>
              <a:t>What's the point?</a:t>
            </a:r>
          </a:p>
        </p:txBody>
      </p:sp>
      <p:sp>
        <p:nvSpPr>
          <p:cNvPr id="3" name="Content Placeholder 2">
            <a:extLst>
              <a:ext uri="{FF2B5EF4-FFF2-40B4-BE49-F238E27FC236}">
                <a16:creationId xmlns:a16="http://schemas.microsoft.com/office/drawing/2014/main" id="{A2B5B166-BD38-4E43-BA46-E21795698B86}"/>
              </a:ext>
            </a:extLst>
          </p:cNvPr>
          <p:cNvSpPr>
            <a:spLocks noGrp="1"/>
          </p:cNvSpPr>
          <p:nvPr>
            <p:ph idx="1"/>
          </p:nvPr>
        </p:nvSpPr>
        <p:spPr>
          <a:xfrm>
            <a:off x="114300" y="1524000"/>
            <a:ext cx="8915400" cy="6059424"/>
          </a:xfrm>
        </p:spPr>
        <p:txBody>
          <a:bodyPr>
            <a:noAutofit/>
          </a:bodyPr>
          <a:lstStyle/>
          <a:p>
            <a:pPr marL="89154" indent="0">
              <a:buNone/>
            </a:pPr>
            <a:r>
              <a:rPr lang="en-US" sz="2000" dirty="0"/>
              <a:t>Why do we need the books of 1–2 Chronicles when we already have the history of 2 Samuel and 1–2 Kings?  Just as the gospels of Matthew, Mark, Luke, and John each offer a different perspective on the life of Jesus, so the books of Chronicles present Israel’s history with a purpose different than the other historical books.  The books of 2 Samuel and 1–2 Kings reveal the monarchies of Israel and Judah—in particular the sins of the nations that resulted in the exile.  But the books of Chronicles, written after the time of the exile, focus on those elements of history that God wanted the returning Jews to meditate upon: obedience that results in God’s blessing, the priority of the temple and priesthood, and the unconditional promises to the house of David.  David’s prayer in 1 Chronicles 29:10–19 summarizes the themes the chronicler wished to communicate: glory to God, gratitude for gifting David’s family with leadership of the nation, and the desire that David’s descendants continue to devote themselves to God.  Remaining faithful to God would reap blessing. Telling Israel’s history through a priestly and kingly lens was intended to prepare the people for a future Messiah.</a:t>
            </a:r>
          </a:p>
        </p:txBody>
      </p:sp>
    </p:spTree>
    <p:extLst>
      <p:ext uri="{BB962C8B-B14F-4D97-AF65-F5344CB8AC3E}">
        <p14:creationId xmlns:p14="http://schemas.microsoft.com/office/powerpoint/2010/main" val="231357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84681-4A8E-2D41-8ADD-E6CB00E4EB2E}"/>
              </a:ext>
            </a:extLst>
          </p:cNvPr>
          <p:cNvSpPr>
            <a:spLocks noGrp="1"/>
          </p:cNvSpPr>
          <p:nvPr>
            <p:ph type="title"/>
          </p:nvPr>
        </p:nvSpPr>
        <p:spPr/>
        <p:txBody>
          <a:bodyPr>
            <a:normAutofit/>
          </a:bodyPr>
          <a:lstStyle/>
          <a:p>
            <a:r>
              <a:rPr lang="en-US" sz="3200" dirty="0">
                <a:solidFill>
                  <a:schemeClr val="accent1"/>
                </a:solidFill>
              </a:rPr>
              <a:t>How do I apply this?</a:t>
            </a:r>
          </a:p>
        </p:txBody>
      </p:sp>
      <p:sp>
        <p:nvSpPr>
          <p:cNvPr id="3" name="Content Placeholder 2">
            <a:extLst>
              <a:ext uri="{FF2B5EF4-FFF2-40B4-BE49-F238E27FC236}">
                <a16:creationId xmlns:a16="http://schemas.microsoft.com/office/drawing/2014/main" id="{05C53D9A-B1B6-7F41-925B-5796F7AFFFEF}"/>
              </a:ext>
            </a:extLst>
          </p:cNvPr>
          <p:cNvSpPr>
            <a:spLocks noGrp="1"/>
          </p:cNvSpPr>
          <p:nvPr>
            <p:ph idx="1"/>
          </p:nvPr>
        </p:nvSpPr>
        <p:spPr>
          <a:xfrm>
            <a:off x="285750" y="1714500"/>
            <a:ext cx="8629650" cy="4686301"/>
          </a:xfrm>
        </p:spPr>
        <p:txBody>
          <a:bodyPr>
            <a:normAutofit/>
          </a:bodyPr>
          <a:lstStyle/>
          <a:p>
            <a:pPr marL="118872" indent="0">
              <a:buNone/>
            </a:pPr>
            <a:r>
              <a:rPr lang="en-US" sz="2200" dirty="0"/>
              <a:t>Read David’s magnificent prayer in 1 Chronicles 29. Consider your own spiritual heritage.  Would you like to model such godly strength and character as his to your own children?  What steps do you need to take in order to echo truthfully David’s attitude in verse 11, “Yours, O Lord, is the greatness and the power and the glory and the victory and the majesty, for all that is in the heavens and in the earth is yours. Yours is the kingdom, O Lord, and you are exalted as head above all.” (ESV)?</a:t>
            </a:r>
          </a:p>
          <a:p>
            <a:pPr marL="118872" indent="0">
              <a:buNone/>
            </a:pPr>
            <a:endParaRPr lang="en-US" sz="2200" dirty="0"/>
          </a:p>
          <a:p>
            <a:pPr marL="118872" indent="0">
              <a:buNone/>
            </a:pPr>
            <a:r>
              <a:rPr lang="en-US" sz="2200" dirty="0"/>
              <a:t>Knowing that God tests the heart and is pleased with integrity (1 Chr. 29:17), we would do good to make sure  our steps are holy so that future generations might be blessed by our example.  </a:t>
            </a:r>
          </a:p>
        </p:txBody>
      </p:sp>
    </p:spTree>
    <p:extLst>
      <p:ext uri="{BB962C8B-B14F-4D97-AF65-F5344CB8AC3E}">
        <p14:creationId xmlns:p14="http://schemas.microsoft.com/office/powerpoint/2010/main" val="3487663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2954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CustomShape 1"/>
          <p:cNvSpPr/>
          <p:nvPr/>
        </p:nvSpPr>
        <p:spPr>
          <a:xfrm>
            <a:off x="952200" y="408600"/>
            <a:ext cx="5702760" cy="774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r>
              <a:rPr lang="en-US" sz="4800" dirty="0">
                <a:solidFill>
                  <a:srgbClr val="FFC000"/>
                </a:solidFill>
              </a:rPr>
              <a:t>Genealogies</a:t>
            </a:r>
          </a:p>
        </p:txBody>
      </p:sp>
      <p:sp>
        <p:nvSpPr>
          <p:cNvPr id="209" name="CustomShape 2"/>
          <p:cNvSpPr/>
          <p:nvPr/>
        </p:nvSpPr>
        <p:spPr>
          <a:xfrm>
            <a:off x="41760" y="1479600"/>
            <a:ext cx="1045080" cy="3894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pPr>
            <a:r>
              <a:rPr lang="en-US" sz="2400" b="1" u="sng" strike="noStrike" spc="-1" dirty="0">
                <a:uFillTx/>
                <a:latin typeface="Arial"/>
              </a:rPr>
              <a:t>Chap</a:t>
            </a:r>
            <a:endParaRPr lang="en-US" sz="2400" b="0" strike="noStrike" spc="-1" dirty="0">
              <a:latin typeface="Arial"/>
            </a:endParaRPr>
          </a:p>
          <a:p>
            <a:pPr algn="ctr">
              <a:lnSpc>
                <a:spcPct val="100000"/>
              </a:lnSpc>
            </a:pPr>
            <a:endParaRPr lang="en-US" sz="1000" b="0" strike="noStrike" spc="-1" dirty="0">
              <a:latin typeface="Arial"/>
            </a:endParaRPr>
          </a:p>
          <a:p>
            <a:pPr algn="ctr">
              <a:lnSpc>
                <a:spcPct val="100000"/>
              </a:lnSpc>
            </a:pPr>
            <a:r>
              <a:rPr lang="en-US" sz="2200" b="1" spc="-1" dirty="0">
                <a:latin typeface="Arial"/>
              </a:rPr>
              <a:t>1</a:t>
            </a:r>
            <a:endParaRPr lang="en-US" sz="2200" b="0" strike="noStrike" spc="-1" dirty="0">
              <a:latin typeface="Arial"/>
            </a:endParaRPr>
          </a:p>
          <a:p>
            <a:pPr algn="ctr">
              <a:lnSpc>
                <a:spcPct val="100000"/>
              </a:lnSpc>
            </a:pPr>
            <a:endParaRPr lang="en-US" sz="1000" b="0" strike="noStrike" spc="-1" dirty="0">
              <a:latin typeface="Arial"/>
            </a:endParaRPr>
          </a:p>
          <a:p>
            <a:pPr algn="ctr">
              <a:lnSpc>
                <a:spcPct val="100000"/>
              </a:lnSpc>
            </a:pPr>
            <a:r>
              <a:rPr lang="en-US" sz="2200" b="1" strike="noStrike" spc="-1" dirty="0">
                <a:latin typeface="Arial"/>
              </a:rPr>
              <a:t>2</a:t>
            </a:r>
          </a:p>
          <a:p>
            <a:pPr algn="ctr">
              <a:lnSpc>
                <a:spcPct val="100000"/>
              </a:lnSpc>
            </a:pPr>
            <a:endParaRPr lang="en-US" sz="1000" b="0" strike="noStrike" spc="-1" dirty="0">
              <a:latin typeface="Arial"/>
            </a:endParaRPr>
          </a:p>
          <a:p>
            <a:pPr algn="ctr">
              <a:lnSpc>
                <a:spcPct val="100000"/>
              </a:lnSpc>
            </a:pPr>
            <a:r>
              <a:rPr lang="en-US" sz="2200" b="1" spc="-1" dirty="0">
                <a:latin typeface="Arial"/>
              </a:rPr>
              <a:t>3</a:t>
            </a:r>
            <a:endParaRPr lang="en-US" sz="2200" b="0" strike="noStrike" spc="-1" dirty="0">
              <a:latin typeface="Arial"/>
            </a:endParaRPr>
          </a:p>
          <a:p>
            <a:pPr algn="ctr">
              <a:lnSpc>
                <a:spcPct val="100000"/>
              </a:lnSpc>
            </a:pPr>
            <a:endParaRPr lang="en-US" sz="1000" b="0" strike="noStrike" spc="-1" dirty="0">
              <a:latin typeface="Arial"/>
            </a:endParaRPr>
          </a:p>
          <a:p>
            <a:pPr algn="ctr">
              <a:lnSpc>
                <a:spcPct val="100000"/>
              </a:lnSpc>
            </a:pPr>
            <a:r>
              <a:rPr lang="en-US" sz="2200" b="1" strike="noStrike" spc="-1" dirty="0">
                <a:latin typeface="Arial"/>
              </a:rPr>
              <a:t>4</a:t>
            </a:r>
          </a:p>
          <a:p>
            <a:pPr algn="ctr">
              <a:lnSpc>
                <a:spcPct val="100000"/>
              </a:lnSpc>
            </a:pPr>
            <a:endParaRPr lang="en-US" sz="1000" b="0" strike="noStrike" spc="-1" dirty="0">
              <a:latin typeface="Arial"/>
            </a:endParaRPr>
          </a:p>
          <a:p>
            <a:pPr algn="ctr">
              <a:lnSpc>
                <a:spcPct val="100000"/>
              </a:lnSpc>
            </a:pPr>
            <a:r>
              <a:rPr lang="en-US" sz="2200" b="1" spc="-1" dirty="0">
                <a:latin typeface="Arial"/>
              </a:rPr>
              <a:t>5</a:t>
            </a:r>
          </a:p>
          <a:p>
            <a:pPr algn="ctr">
              <a:lnSpc>
                <a:spcPct val="100000"/>
              </a:lnSpc>
            </a:pPr>
            <a:endParaRPr lang="en-US" sz="2200" b="1" strike="noStrike" spc="-1" dirty="0">
              <a:latin typeface="Arial"/>
            </a:endParaRPr>
          </a:p>
          <a:p>
            <a:pPr algn="ctr">
              <a:lnSpc>
                <a:spcPct val="100000"/>
              </a:lnSpc>
            </a:pPr>
            <a:endParaRPr lang="en-US" sz="2200" b="1" spc="-1" dirty="0">
              <a:latin typeface="Arial"/>
            </a:endParaRPr>
          </a:p>
          <a:p>
            <a:pPr algn="ctr">
              <a:lnSpc>
                <a:spcPct val="100000"/>
              </a:lnSpc>
            </a:pPr>
            <a:endParaRPr lang="en-US" sz="1000" b="1" strike="noStrike" spc="-1" dirty="0">
              <a:latin typeface="Arial"/>
            </a:endParaRPr>
          </a:p>
          <a:p>
            <a:pPr algn="ctr">
              <a:lnSpc>
                <a:spcPct val="100000"/>
              </a:lnSpc>
            </a:pPr>
            <a:r>
              <a:rPr lang="en-US" sz="2200" b="1" spc="-1" dirty="0">
                <a:latin typeface="Arial"/>
              </a:rPr>
              <a:t>6</a:t>
            </a:r>
            <a:endParaRPr lang="en-US" sz="2200" b="0" strike="noStrike" spc="-1" dirty="0">
              <a:latin typeface="Arial"/>
            </a:endParaRPr>
          </a:p>
          <a:p>
            <a:pPr algn="ctr">
              <a:lnSpc>
                <a:spcPct val="100000"/>
              </a:lnSpc>
            </a:pPr>
            <a:endParaRPr lang="en-US" sz="2200" b="0" strike="noStrike" spc="-1" dirty="0">
              <a:latin typeface="Arial"/>
            </a:endParaRPr>
          </a:p>
        </p:txBody>
      </p:sp>
      <p:sp>
        <p:nvSpPr>
          <p:cNvPr id="210" name="CustomShape 3"/>
          <p:cNvSpPr/>
          <p:nvPr/>
        </p:nvSpPr>
        <p:spPr>
          <a:xfrm>
            <a:off x="1086840" y="1479240"/>
            <a:ext cx="7932960" cy="3580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2400" b="1" u="sng" strike="noStrike" spc="-1" dirty="0">
                <a:uFillTx/>
                <a:latin typeface="Arial"/>
              </a:rPr>
              <a:t>Principal Events </a:t>
            </a:r>
            <a:r>
              <a:rPr lang="en-US" sz="2200" b="1" u="sng" strike="noStrike" spc="-1" dirty="0">
                <a:uFillTx/>
                <a:latin typeface="Arial"/>
              </a:rPr>
              <a:t>(with key verses)</a:t>
            </a:r>
            <a:endParaRPr lang="en-US" sz="2200" b="0" strike="noStrike" spc="-1" dirty="0">
              <a:latin typeface="Arial"/>
            </a:endParaRPr>
          </a:p>
          <a:p>
            <a:pPr>
              <a:lnSpc>
                <a:spcPct val="100000"/>
              </a:lnSpc>
            </a:pPr>
            <a:endParaRPr lang="en-US" sz="1000" b="0" strike="noStrike" spc="-1" dirty="0">
              <a:latin typeface="Arial"/>
            </a:endParaRPr>
          </a:p>
          <a:p>
            <a:pPr>
              <a:lnSpc>
                <a:spcPct val="100000"/>
              </a:lnSpc>
            </a:pPr>
            <a:r>
              <a:rPr lang="en-US" sz="2200" b="1" spc="-1" dirty="0">
                <a:solidFill>
                  <a:srgbClr val="000000"/>
                </a:solidFill>
                <a:latin typeface="Arial"/>
              </a:rPr>
              <a:t>Genealogy from Adam to Jacob (Israel) and Esau</a:t>
            </a:r>
            <a:endParaRPr lang="en-US" sz="2200" b="0" strike="noStrike" spc="-1" dirty="0">
              <a:latin typeface="Arial"/>
            </a:endParaRPr>
          </a:p>
          <a:p>
            <a:pPr>
              <a:lnSpc>
                <a:spcPct val="100000"/>
              </a:lnSpc>
            </a:pPr>
            <a:endParaRPr lang="en-US" sz="1000" b="1" spc="-1" dirty="0">
              <a:solidFill>
                <a:srgbClr val="000000"/>
              </a:solidFill>
              <a:latin typeface="Arial"/>
            </a:endParaRPr>
          </a:p>
          <a:p>
            <a:pPr>
              <a:lnSpc>
                <a:spcPct val="100000"/>
              </a:lnSpc>
            </a:pPr>
            <a:r>
              <a:rPr lang="en-US" sz="2200" b="1" strike="noStrike" spc="-1" dirty="0">
                <a:latin typeface="Arial"/>
              </a:rPr>
              <a:t>Genealogy from Jacob to David</a:t>
            </a:r>
          </a:p>
          <a:p>
            <a:pPr>
              <a:lnSpc>
                <a:spcPct val="100000"/>
              </a:lnSpc>
            </a:pPr>
            <a:endParaRPr lang="en-US" sz="1000" b="0" strike="noStrike" spc="-1" dirty="0">
              <a:latin typeface="Arial"/>
            </a:endParaRPr>
          </a:p>
          <a:p>
            <a:pPr>
              <a:lnSpc>
                <a:spcPct val="100000"/>
              </a:lnSpc>
            </a:pPr>
            <a:r>
              <a:rPr lang="en-US" sz="2200" b="1" strike="noStrike" spc="-1" dirty="0">
                <a:solidFill>
                  <a:srgbClr val="000000"/>
                </a:solidFill>
                <a:latin typeface="Arial"/>
              </a:rPr>
              <a:t>The family &amp; descenda</a:t>
            </a:r>
            <a:r>
              <a:rPr lang="en-US" sz="2200" b="1" spc="-1" dirty="0">
                <a:solidFill>
                  <a:srgbClr val="000000"/>
                </a:solidFill>
                <a:latin typeface="Arial"/>
              </a:rPr>
              <a:t>nts</a:t>
            </a:r>
            <a:r>
              <a:rPr lang="en-US" sz="2200" b="1" strike="noStrike" spc="-1" dirty="0">
                <a:solidFill>
                  <a:srgbClr val="000000"/>
                </a:solidFill>
                <a:latin typeface="Arial"/>
              </a:rPr>
              <a:t> of David</a:t>
            </a:r>
          </a:p>
          <a:p>
            <a:pPr>
              <a:lnSpc>
                <a:spcPct val="100000"/>
              </a:lnSpc>
            </a:pPr>
            <a:endParaRPr lang="en-US" sz="1000" b="1" spc="-1" dirty="0">
              <a:solidFill>
                <a:srgbClr val="000000"/>
              </a:solidFill>
              <a:latin typeface="Arial"/>
            </a:endParaRPr>
          </a:p>
          <a:p>
            <a:pPr>
              <a:lnSpc>
                <a:spcPct val="100000"/>
              </a:lnSpc>
            </a:pPr>
            <a:r>
              <a:rPr lang="en-US" sz="2200" b="1" strike="noStrike" spc="-1" dirty="0">
                <a:solidFill>
                  <a:srgbClr val="000000"/>
                </a:solidFill>
                <a:latin typeface="Arial"/>
              </a:rPr>
              <a:t>The descendants of Judah &amp; Simeon</a:t>
            </a:r>
          </a:p>
          <a:p>
            <a:pPr>
              <a:lnSpc>
                <a:spcPct val="100000"/>
              </a:lnSpc>
            </a:pPr>
            <a:endParaRPr lang="en-US" sz="1000" b="1" spc="-1" dirty="0">
              <a:solidFill>
                <a:srgbClr val="000000"/>
              </a:solidFill>
              <a:latin typeface="Arial"/>
            </a:endParaRPr>
          </a:p>
          <a:p>
            <a:pPr>
              <a:lnSpc>
                <a:spcPct val="100000"/>
              </a:lnSpc>
            </a:pPr>
            <a:r>
              <a:rPr lang="en-US" sz="2200" b="1" strike="noStrike" spc="-1" dirty="0">
                <a:solidFill>
                  <a:srgbClr val="000000"/>
                </a:solidFill>
                <a:latin typeface="Arial"/>
              </a:rPr>
              <a:t>The descendants of Reuben, Gad &amp; </a:t>
            </a:r>
            <a:r>
              <a:rPr lang="en-US" sz="2200" b="1" strike="noStrike" spc="-1" dirty="0" err="1">
                <a:solidFill>
                  <a:srgbClr val="000000"/>
                </a:solidFill>
                <a:latin typeface="Arial"/>
              </a:rPr>
              <a:t>Manassah</a:t>
            </a:r>
            <a:endParaRPr lang="en-US" sz="2200" b="1" strike="noStrike" spc="-1" dirty="0">
              <a:solidFill>
                <a:srgbClr val="000000"/>
              </a:solidFill>
              <a:latin typeface="Arial"/>
            </a:endParaRPr>
          </a:p>
          <a:p>
            <a:pPr>
              <a:lnSpc>
                <a:spcPct val="100000"/>
              </a:lnSpc>
            </a:pPr>
            <a:endParaRPr lang="en-US" sz="2200" b="1" spc="-1" dirty="0">
              <a:solidFill>
                <a:srgbClr val="000000"/>
              </a:solidFill>
              <a:latin typeface="Arial"/>
            </a:endParaRPr>
          </a:p>
          <a:p>
            <a:pPr>
              <a:lnSpc>
                <a:spcPct val="100000"/>
              </a:lnSpc>
            </a:pPr>
            <a:endParaRPr lang="en-US" sz="2200" b="1" strike="noStrike" spc="-1" dirty="0">
              <a:solidFill>
                <a:srgbClr val="000000"/>
              </a:solidFill>
              <a:latin typeface="Arial"/>
            </a:endParaRPr>
          </a:p>
          <a:p>
            <a:pPr>
              <a:lnSpc>
                <a:spcPct val="100000"/>
              </a:lnSpc>
            </a:pPr>
            <a:endParaRPr lang="en-US" sz="1000" b="1" spc="-1" dirty="0">
              <a:solidFill>
                <a:srgbClr val="000000"/>
              </a:solidFill>
              <a:latin typeface="Arial"/>
            </a:endParaRPr>
          </a:p>
          <a:p>
            <a:pPr>
              <a:lnSpc>
                <a:spcPct val="100000"/>
              </a:lnSpc>
            </a:pPr>
            <a:r>
              <a:rPr lang="en-US" sz="2200" b="1" strike="noStrike" spc="-1" dirty="0">
                <a:solidFill>
                  <a:srgbClr val="000000"/>
                </a:solidFill>
                <a:latin typeface="Arial"/>
              </a:rPr>
              <a:t>The descendants of Levi &amp; Aaron and their cities</a:t>
            </a:r>
          </a:p>
        </p:txBody>
      </p:sp>
      <p:sp>
        <p:nvSpPr>
          <p:cNvPr id="14" name="TextBox 13"/>
          <p:cNvSpPr txBox="1"/>
          <p:nvPr/>
        </p:nvSpPr>
        <p:spPr>
          <a:xfrm>
            <a:off x="1473495" y="4343400"/>
            <a:ext cx="7289505" cy="646331"/>
          </a:xfrm>
          <a:prstGeom prst="rect">
            <a:avLst/>
          </a:prstGeom>
          <a:noFill/>
          <a:ln w="34925">
            <a:solidFill>
              <a:schemeClr val="accent1"/>
            </a:solidFill>
          </a:ln>
        </p:spPr>
        <p:txBody>
          <a:bodyPr wrap="square" rtlCol="0">
            <a:spAutoFit/>
          </a:bodyPr>
          <a:lstStyle/>
          <a:p>
            <a:r>
              <a:rPr lang="en-US" b="1" spc="-1" dirty="0">
                <a:latin typeface="Arial" panose="020B0604020202020204" pitchFamily="34" charset="0"/>
                <a:cs typeface="Arial" panose="020B0604020202020204" pitchFamily="34" charset="0"/>
              </a:rPr>
              <a:t>5:17</a:t>
            </a:r>
            <a:r>
              <a:rPr lang="en-US" b="1" i="1" spc="-1" dirty="0">
                <a:latin typeface="Arial" panose="020B0604020202020204" pitchFamily="34" charset="0"/>
                <a:cs typeface="Arial" panose="020B0604020202020204" pitchFamily="34" charset="0"/>
              </a:rPr>
              <a:t>   </a:t>
            </a:r>
            <a:r>
              <a:rPr lang="en-US" b="1" i="1" spc="-1" dirty="0">
                <a:solidFill>
                  <a:srgbClr val="002060"/>
                </a:solidFill>
                <a:latin typeface="Arial" panose="020B0604020202020204" pitchFamily="34" charset="0"/>
                <a:cs typeface="Arial" panose="020B0604020202020204" pitchFamily="34" charset="0"/>
              </a:rPr>
              <a:t>All these were registered by genealogies in the days of </a:t>
            </a:r>
            <a:r>
              <a:rPr lang="en-US" b="1" i="1" spc="-1" dirty="0" err="1">
                <a:solidFill>
                  <a:srgbClr val="002060"/>
                </a:solidFill>
                <a:latin typeface="Arial" panose="020B0604020202020204" pitchFamily="34" charset="0"/>
                <a:cs typeface="Arial" panose="020B0604020202020204" pitchFamily="34" charset="0"/>
              </a:rPr>
              <a:t>Jotham</a:t>
            </a:r>
            <a:r>
              <a:rPr lang="en-US" b="1" i="1" spc="-1" dirty="0">
                <a:solidFill>
                  <a:srgbClr val="002060"/>
                </a:solidFill>
                <a:latin typeface="Arial" panose="020B0604020202020204" pitchFamily="34" charset="0"/>
                <a:cs typeface="Arial" panose="020B0604020202020204" pitchFamily="34" charset="0"/>
              </a:rPr>
              <a:t> king of Judah and in the days of Jeroboam king of Israel</a:t>
            </a:r>
            <a:r>
              <a:rPr lang="en-US" b="1" i="1" spc="-1" dirty="0">
                <a:latin typeface="Arial" panose="020B0604020202020204" pitchFamily="34" charset="0"/>
                <a:cs typeface="Arial" panose="020B0604020202020204" pitchFamily="34" charset="0"/>
              </a:rPr>
              <a:t>.</a:t>
            </a:r>
          </a:p>
        </p:txBody>
      </p:sp>
      <p:sp>
        <p:nvSpPr>
          <p:cNvPr id="9" name="TextBox 8"/>
          <p:cNvSpPr txBox="1"/>
          <p:nvPr/>
        </p:nvSpPr>
        <p:spPr>
          <a:xfrm>
            <a:off x="1447800" y="5525869"/>
            <a:ext cx="7289505" cy="646331"/>
          </a:xfrm>
          <a:prstGeom prst="rect">
            <a:avLst/>
          </a:prstGeom>
          <a:noFill/>
          <a:ln w="34925">
            <a:solidFill>
              <a:schemeClr val="accent1"/>
            </a:solidFill>
          </a:ln>
        </p:spPr>
        <p:txBody>
          <a:bodyPr wrap="square" rtlCol="0">
            <a:spAutoFit/>
          </a:bodyPr>
          <a:lstStyle/>
          <a:p>
            <a:r>
              <a:rPr lang="en-US" b="1" spc="-1" dirty="0">
                <a:latin typeface="Arial" panose="020B0604020202020204" pitchFamily="34" charset="0"/>
                <a:cs typeface="Arial" panose="020B0604020202020204" pitchFamily="34" charset="0"/>
              </a:rPr>
              <a:t>6:48</a:t>
            </a:r>
            <a:r>
              <a:rPr lang="en-US" b="1" i="1" spc="-1" dirty="0">
                <a:latin typeface="Arial" panose="020B0604020202020204" pitchFamily="34" charset="0"/>
                <a:cs typeface="Arial" panose="020B0604020202020204" pitchFamily="34" charset="0"/>
              </a:rPr>
              <a:t>   </a:t>
            </a:r>
            <a:r>
              <a:rPr lang="en-US" b="1" i="1" spc="-1" dirty="0">
                <a:solidFill>
                  <a:srgbClr val="002060"/>
                </a:solidFill>
                <a:latin typeface="Arial" panose="020B0604020202020204" pitchFamily="34" charset="0"/>
                <a:cs typeface="Arial" panose="020B0604020202020204" pitchFamily="34" charset="0"/>
              </a:rPr>
              <a:t>And their brethren, the Levites, were appointed to every kind of service of the tabernacle of the house of God.</a:t>
            </a:r>
          </a:p>
        </p:txBody>
      </p:sp>
    </p:spTree>
    <p:extLst>
      <p:ext uri="{BB962C8B-B14F-4D97-AF65-F5344CB8AC3E}">
        <p14:creationId xmlns:p14="http://schemas.microsoft.com/office/powerpoint/2010/main" val="2089833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2954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CustomShape 1"/>
          <p:cNvSpPr/>
          <p:nvPr/>
        </p:nvSpPr>
        <p:spPr>
          <a:xfrm>
            <a:off x="952200" y="408600"/>
            <a:ext cx="5702760" cy="774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r>
              <a:rPr lang="en-US" sz="4800" dirty="0">
                <a:solidFill>
                  <a:srgbClr val="FFC000"/>
                </a:solidFill>
              </a:rPr>
              <a:t>Genealogies</a:t>
            </a:r>
          </a:p>
        </p:txBody>
      </p:sp>
      <p:sp>
        <p:nvSpPr>
          <p:cNvPr id="209" name="CustomShape 2"/>
          <p:cNvSpPr/>
          <p:nvPr/>
        </p:nvSpPr>
        <p:spPr>
          <a:xfrm>
            <a:off x="41760" y="1479600"/>
            <a:ext cx="1045080" cy="3894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pPr>
            <a:r>
              <a:rPr lang="en-US" sz="2400" b="1" u="sng" strike="noStrike" spc="-1" dirty="0">
                <a:uFillTx/>
                <a:latin typeface="Arial"/>
              </a:rPr>
              <a:t>Chap</a:t>
            </a:r>
            <a:endParaRPr lang="en-US" sz="2400" b="0" strike="noStrike" spc="-1" dirty="0">
              <a:latin typeface="Arial"/>
            </a:endParaRPr>
          </a:p>
          <a:p>
            <a:pPr algn="ctr">
              <a:lnSpc>
                <a:spcPct val="100000"/>
              </a:lnSpc>
            </a:pPr>
            <a:endParaRPr lang="en-US" sz="1000" b="0" strike="noStrike" spc="-1" dirty="0">
              <a:latin typeface="Arial"/>
            </a:endParaRPr>
          </a:p>
          <a:p>
            <a:pPr algn="ctr">
              <a:lnSpc>
                <a:spcPct val="100000"/>
              </a:lnSpc>
            </a:pPr>
            <a:r>
              <a:rPr lang="en-US" sz="2200" b="1" spc="-1" dirty="0">
                <a:latin typeface="Arial"/>
              </a:rPr>
              <a:t>7</a:t>
            </a:r>
            <a:endParaRPr lang="en-US" sz="2200" b="0" strike="noStrike" spc="-1" dirty="0">
              <a:latin typeface="Arial"/>
            </a:endParaRPr>
          </a:p>
          <a:p>
            <a:pPr algn="ctr">
              <a:lnSpc>
                <a:spcPct val="100000"/>
              </a:lnSpc>
            </a:pPr>
            <a:endParaRPr lang="en-US" sz="1000" b="0" strike="noStrike" spc="-1" dirty="0">
              <a:latin typeface="Arial"/>
            </a:endParaRPr>
          </a:p>
          <a:p>
            <a:pPr algn="ctr">
              <a:lnSpc>
                <a:spcPct val="100000"/>
              </a:lnSpc>
            </a:pPr>
            <a:r>
              <a:rPr lang="en-US" sz="2200" b="1" spc="-1" dirty="0">
                <a:latin typeface="Arial"/>
              </a:rPr>
              <a:t>8</a:t>
            </a:r>
            <a:endParaRPr lang="en-US" sz="2200" b="1" strike="noStrike" spc="-1" dirty="0">
              <a:latin typeface="Arial"/>
            </a:endParaRPr>
          </a:p>
          <a:p>
            <a:pPr algn="ctr">
              <a:lnSpc>
                <a:spcPct val="100000"/>
              </a:lnSpc>
            </a:pPr>
            <a:endParaRPr lang="en-US" sz="1000" b="0" strike="noStrike" spc="-1" dirty="0">
              <a:latin typeface="Arial"/>
            </a:endParaRPr>
          </a:p>
          <a:p>
            <a:pPr algn="ctr">
              <a:lnSpc>
                <a:spcPct val="100000"/>
              </a:lnSpc>
            </a:pPr>
            <a:r>
              <a:rPr lang="en-US" sz="2200" b="1" spc="-1" dirty="0">
                <a:latin typeface="Arial"/>
              </a:rPr>
              <a:t>9</a:t>
            </a:r>
            <a:endParaRPr lang="en-US" sz="2200" b="0" strike="noStrike" spc="-1" dirty="0">
              <a:latin typeface="Arial"/>
            </a:endParaRPr>
          </a:p>
          <a:p>
            <a:pPr algn="ctr">
              <a:lnSpc>
                <a:spcPct val="100000"/>
              </a:lnSpc>
            </a:pPr>
            <a:endParaRPr lang="en-US" sz="2200" b="0" strike="noStrike" spc="-1" dirty="0">
              <a:latin typeface="Arial"/>
            </a:endParaRPr>
          </a:p>
          <a:p>
            <a:pPr algn="ctr">
              <a:lnSpc>
                <a:spcPct val="100000"/>
              </a:lnSpc>
            </a:pPr>
            <a:endParaRPr lang="en-US" sz="2200" b="0" strike="noStrike" spc="-1" dirty="0">
              <a:latin typeface="Arial"/>
            </a:endParaRPr>
          </a:p>
        </p:txBody>
      </p:sp>
      <p:sp>
        <p:nvSpPr>
          <p:cNvPr id="210" name="CustomShape 3"/>
          <p:cNvSpPr/>
          <p:nvPr/>
        </p:nvSpPr>
        <p:spPr>
          <a:xfrm>
            <a:off x="1086840" y="1479240"/>
            <a:ext cx="7932960" cy="3580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2400" b="1" u="sng" strike="noStrike" spc="-1" dirty="0">
                <a:uFillTx/>
                <a:latin typeface="Arial"/>
              </a:rPr>
              <a:t>Principal Events </a:t>
            </a:r>
            <a:r>
              <a:rPr lang="en-US" sz="2200" b="1" u="sng" strike="noStrike" spc="-1" dirty="0">
                <a:uFillTx/>
                <a:latin typeface="Arial"/>
              </a:rPr>
              <a:t>(with key verses)</a:t>
            </a:r>
            <a:endParaRPr lang="en-US" sz="2200" b="0" strike="noStrike" spc="-1" dirty="0">
              <a:latin typeface="Arial"/>
            </a:endParaRPr>
          </a:p>
          <a:p>
            <a:pPr>
              <a:lnSpc>
                <a:spcPct val="100000"/>
              </a:lnSpc>
            </a:pPr>
            <a:endParaRPr lang="en-US" sz="1000" b="0" strike="noStrike" spc="-1" dirty="0">
              <a:latin typeface="Arial"/>
            </a:endParaRPr>
          </a:p>
          <a:p>
            <a:r>
              <a:rPr lang="en-US" sz="2200" b="1" spc="-1" dirty="0">
                <a:solidFill>
                  <a:srgbClr val="000000"/>
                </a:solidFill>
                <a:latin typeface="Arial"/>
              </a:rPr>
              <a:t>The descendants of Issachar, Benjamin, Naphtali &amp; Asher</a:t>
            </a:r>
            <a:endParaRPr lang="en-US" sz="2200" b="0" strike="noStrike" spc="-1" dirty="0">
              <a:latin typeface="Arial"/>
            </a:endParaRPr>
          </a:p>
          <a:p>
            <a:pPr>
              <a:lnSpc>
                <a:spcPct val="100000"/>
              </a:lnSpc>
            </a:pPr>
            <a:endParaRPr lang="en-US" sz="1000" b="1" spc="-1" dirty="0">
              <a:solidFill>
                <a:srgbClr val="000000"/>
              </a:solidFill>
              <a:latin typeface="Arial"/>
            </a:endParaRPr>
          </a:p>
          <a:p>
            <a:pPr>
              <a:lnSpc>
                <a:spcPct val="100000"/>
              </a:lnSpc>
            </a:pPr>
            <a:r>
              <a:rPr lang="en-US" sz="2200" b="1" spc="-1" dirty="0">
                <a:latin typeface="Arial"/>
              </a:rPr>
              <a:t>The family tree of King Saul</a:t>
            </a:r>
            <a:endParaRPr lang="en-US" sz="2200" b="1" strike="noStrike" spc="-1" dirty="0">
              <a:latin typeface="Arial"/>
            </a:endParaRPr>
          </a:p>
          <a:p>
            <a:pPr>
              <a:lnSpc>
                <a:spcPct val="100000"/>
              </a:lnSpc>
            </a:pPr>
            <a:endParaRPr lang="en-US" sz="1000" b="0" strike="noStrike" spc="-1" dirty="0">
              <a:latin typeface="Arial"/>
            </a:endParaRPr>
          </a:p>
          <a:p>
            <a:pPr>
              <a:lnSpc>
                <a:spcPct val="100000"/>
              </a:lnSpc>
            </a:pPr>
            <a:r>
              <a:rPr lang="en-US" sz="2200" b="1" spc="-1" dirty="0">
                <a:solidFill>
                  <a:srgbClr val="000000"/>
                </a:solidFill>
                <a:latin typeface="Arial"/>
              </a:rPr>
              <a:t>An accounting of those who returned to Jerusalem from captivity in Babylon.  </a:t>
            </a:r>
          </a:p>
          <a:p>
            <a:pPr>
              <a:lnSpc>
                <a:spcPct val="100000"/>
              </a:lnSpc>
            </a:pPr>
            <a:endParaRPr lang="en-US" sz="2200" b="1" strike="noStrike" spc="-1" dirty="0">
              <a:solidFill>
                <a:srgbClr val="000000"/>
              </a:solidFill>
              <a:latin typeface="Arial"/>
            </a:endParaRPr>
          </a:p>
          <a:p>
            <a:pPr>
              <a:lnSpc>
                <a:spcPct val="100000"/>
              </a:lnSpc>
            </a:pPr>
            <a:endParaRPr lang="en-US" sz="2200" b="1" spc="-1" dirty="0">
              <a:solidFill>
                <a:srgbClr val="000000"/>
              </a:solidFill>
              <a:latin typeface="Arial"/>
            </a:endParaRPr>
          </a:p>
          <a:p>
            <a:pPr>
              <a:lnSpc>
                <a:spcPct val="100000"/>
              </a:lnSpc>
            </a:pPr>
            <a:endParaRPr lang="en-US" sz="2200" b="1" spc="-1" dirty="0">
              <a:solidFill>
                <a:srgbClr val="000000"/>
              </a:solidFill>
              <a:latin typeface="Arial"/>
            </a:endParaRPr>
          </a:p>
          <a:p>
            <a:r>
              <a:rPr lang="en-US" sz="2200" b="1" spc="-1" dirty="0">
                <a:solidFill>
                  <a:srgbClr val="000000"/>
                </a:solidFill>
                <a:latin typeface="Arial"/>
              </a:rPr>
              <a:t>A list of selected responsibilities of the Levites.</a:t>
            </a:r>
          </a:p>
          <a:p>
            <a:pPr>
              <a:lnSpc>
                <a:spcPct val="100000"/>
              </a:lnSpc>
            </a:pPr>
            <a:endParaRPr lang="en-US" sz="2200" b="1" strike="noStrike" spc="-1" dirty="0">
              <a:solidFill>
                <a:srgbClr val="000000"/>
              </a:solidFill>
              <a:latin typeface="Arial"/>
            </a:endParaRPr>
          </a:p>
        </p:txBody>
      </p:sp>
      <p:sp>
        <p:nvSpPr>
          <p:cNvPr id="14" name="TextBox 13"/>
          <p:cNvSpPr txBox="1"/>
          <p:nvPr/>
        </p:nvSpPr>
        <p:spPr>
          <a:xfrm>
            <a:off x="1295400" y="3733800"/>
            <a:ext cx="7289505" cy="923330"/>
          </a:xfrm>
          <a:prstGeom prst="rect">
            <a:avLst/>
          </a:prstGeom>
          <a:noFill/>
          <a:ln w="34925">
            <a:solidFill>
              <a:schemeClr val="accent1"/>
            </a:solidFill>
          </a:ln>
        </p:spPr>
        <p:txBody>
          <a:bodyPr wrap="square" rtlCol="0">
            <a:spAutoFit/>
          </a:bodyPr>
          <a:lstStyle/>
          <a:p>
            <a:r>
              <a:rPr lang="en-US" b="1" spc="-1" dirty="0">
                <a:latin typeface="Arial" panose="020B0604020202020204" pitchFamily="34" charset="0"/>
                <a:cs typeface="Arial" panose="020B0604020202020204" pitchFamily="34" charset="0"/>
              </a:rPr>
              <a:t>9:1</a:t>
            </a:r>
            <a:r>
              <a:rPr lang="en-US" b="1" i="1" spc="-1" dirty="0">
                <a:latin typeface="Arial" panose="020B0604020202020204" pitchFamily="34" charset="0"/>
                <a:cs typeface="Arial" panose="020B0604020202020204" pitchFamily="34" charset="0"/>
              </a:rPr>
              <a:t>   </a:t>
            </a:r>
            <a:r>
              <a:rPr lang="en-US" b="1" i="1" spc="-1" dirty="0">
                <a:solidFill>
                  <a:srgbClr val="002060"/>
                </a:solidFill>
                <a:latin typeface="Arial" panose="020B0604020202020204" pitchFamily="34" charset="0"/>
                <a:cs typeface="Arial" panose="020B0604020202020204" pitchFamily="34" charset="0"/>
              </a:rPr>
              <a:t>So all Israel was recorded by genealogies, and indeed, they were inscribed in the book of the kings of Israel.  But Judah was carried away captive to Babylon because of their unfaithfulness.</a:t>
            </a:r>
          </a:p>
        </p:txBody>
      </p:sp>
      <p:sp>
        <p:nvSpPr>
          <p:cNvPr id="8" name="TextBox 7"/>
          <p:cNvSpPr txBox="1"/>
          <p:nvPr/>
        </p:nvSpPr>
        <p:spPr>
          <a:xfrm>
            <a:off x="1295400" y="5096470"/>
            <a:ext cx="7289505" cy="1200329"/>
          </a:xfrm>
          <a:prstGeom prst="rect">
            <a:avLst/>
          </a:prstGeom>
          <a:noFill/>
          <a:ln w="34925">
            <a:solidFill>
              <a:schemeClr val="accent1"/>
            </a:solidFill>
          </a:ln>
        </p:spPr>
        <p:txBody>
          <a:bodyPr wrap="square" rtlCol="0">
            <a:spAutoFit/>
          </a:bodyPr>
          <a:lstStyle/>
          <a:p>
            <a:r>
              <a:rPr lang="en-US" b="1" spc="-1" dirty="0">
                <a:latin typeface="Arial" panose="020B0604020202020204" pitchFamily="34" charset="0"/>
                <a:cs typeface="Arial" panose="020B0604020202020204" pitchFamily="34" charset="0"/>
              </a:rPr>
              <a:t>9:22</a:t>
            </a:r>
            <a:r>
              <a:rPr lang="en-US" b="1" i="1" spc="-1" dirty="0">
                <a:latin typeface="Arial" panose="020B0604020202020204" pitchFamily="34" charset="0"/>
                <a:cs typeface="Arial" panose="020B0604020202020204" pitchFamily="34" charset="0"/>
              </a:rPr>
              <a:t>  </a:t>
            </a:r>
            <a:r>
              <a:rPr lang="en-US" b="1" i="1" spc="-1" dirty="0">
                <a:solidFill>
                  <a:srgbClr val="002060"/>
                </a:solidFill>
                <a:latin typeface="Arial" panose="020B0604020202020204" pitchFamily="34" charset="0"/>
                <a:cs typeface="Arial" panose="020B0604020202020204" pitchFamily="34" charset="0"/>
              </a:rPr>
              <a:t>Gatekeepers.      </a:t>
            </a:r>
            <a:r>
              <a:rPr lang="en-US" b="1" i="1" spc="-1" dirty="0">
                <a:latin typeface="Arial" panose="020B0604020202020204" pitchFamily="34" charset="0"/>
                <a:cs typeface="Arial" panose="020B0604020202020204" pitchFamily="34" charset="0"/>
              </a:rPr>
              <a:t>9:28 </a:t>
            </a:r>
            <a:r>
              <a:rPr lang="en-US" b="1" i="1" spc="-1" dirty="0">
                <a:solidFill>
                  <a:srgbClr val="002060"/>
                </a:solidFill>
                <a:latin typeface="Arial" panose="020B0604020202020204" pitchFamily="34" charset="0"/>
                <a:cs typeface="Arial" panose="020B0604020202020204" pitchFamily="34" charset="0"/>
              </a:rPr>
              <a:t>Caring for the serving vessels</a:t>
            </a:r>
            <a:r>
              <a:rPr lang="en-US" b="1" i="1" spc="-1" dirty="0">
                <a:latin typeface="Arial" panose="020B0604020202020204" pitchFamily="34" charset="0"/>
                <a:cs typeface="Arial" panose="020B0604020202020204" pitchFamily="34" charset="0"/>
              </a:rPr>
              <a:t>.  </a:t>
            </a:r>
          </a:p>
          <a:p>
            <a:r>
              <a:rPr lang="en-US" b="1" i="1" spc="-1" dirty="0">
                <a:latin typeface="Arial" panose="020B0604020202020204" pitchFamily="34" charset="0"/>
                <a:cs typeface="Arial" panose="020B0604020202020204" pitchFamily="34" charset="0"/>
              </a:rPr>
              <a:t>9:29  </a:t>
            </a:r>
            <a:r>
              <a:rPr lang="en-US" b="1" i="1" spc="-1" dirty="0">
                <a:solidFill>
                  <a:srgbClr val="002060"/>
                </a:solidFill>
                <a:latin typeface="Arial" panose="020B0604020202020204" pitchFamily="34" charset="0"/>
                <a:cs typeface="Arial" panose="020B0604020202020204" pitchFamily="34" charset="0"/>
              </a:rPr>
              <a:t>Over the furnishings &amp; implements of the sanctuary</a:t>
            </a:r>
            <a:r>
              <a:rPr lang="en-US" b="1" i="1" spc="-1" dirty="0">
                <a:latin typeface="Arial" panose="020B0604020202020204" pitchFamily="34" charset="0"/>
                <a:cs typeface="Arial" panose="020B0604020202020204" pitchFamily="34" charset="0"/>
              </a:rPr>
              <a:t>.  </a:t>
            </a:r>
          </a:p>
          <a:p>
            <a:r>
              <a:rPr lang="en-US" b="1" i="1" spc="-1" dirty="0">
                <a:latin typeface="Arial" panose="020B0604020202020204" pitchFamily="34" charset="0"/>
                <a:cs typeface="Arial" panose="020B0604020202020204" pitchFamily="34" charset="0"/>
              </a:rPr>
              <a:t>9:30  </a:t>
            </a:r>
            <a:r>
              <a:rPr lang="en-US" b="1" i="1" spc="-1" dirty="0">
                <a:solidFill>
                  <a:srgbClr val="002060"/>
                </a:solidFill>
                <a:latin typeface="Arial" panose="020B0604020202020204" pitchFamily="34" charset="0"/>
                <a:cs typeface="Arial" panose="020B0604020202020204" pitchFamily="34" charset="0"/>
              </a:rPr>
              <a:t>Making spice ointments</a:t>
            </a:r>
            <a:r>
              <a:rPr lang="en-US" b="1" i="1" spc="-1" dirty="0">
                <a:latin typeface="Arial" panose="020B0604020202020204" pitchFamily="34" charset="0"/>
                <a:cs typeface="Arial" panose="020B0604020202020204" pitchFamily="34" charset="0"/>
              </a:rPr>
              <a:t>.      9:31 </a:t>
            </a:r>
            <a:r>
              <a:rPr lang="en-US" b="1" i="1" spc="-1" dirty="0">
                <a:solidFill>
                  <a:srgbClr val="002060"/>
                </a:solidFill>
                <a:latin typeface="Arial" panose="020B0604020202020204" pitchFamily="34" charset="0"/>
                <a:cs typeface="Arial" panose="020B0604020202020204" pitchFamily="34" charset="0"/>
              </a:rPr>
              <a:t>Creating baked goods</a:t>
            </a:r>
            <a:r>
              <a:rPr lang="en-US" b="1" i="1" spc="-1" dirty="0">
                <a:latin typeface="Arial" panose="020B0604020202020204" pitchFamily="34" charset="0"/>
                <a:cs typeface="Arial" panose="020B0604020202020204" pitchFamily="34" charset="0"/>
              </a:rPr>
              <a:t>.  </a:t>
            </a:r>
          </a:p>
          <a:p>
            <a:r>
              <a:rPr lang="en-US" b="1" i="1" spc="-1" dirty="0">
                <a:latin typeface="Arial" panose="020B0604020202020204" pitchFamily="34" charset="0"/>
                <a:cs typeface="Arial" panose="020B0604020202020204" pitchFamily="34" charset="0"/>
              </a:rPr>
              <a:t>9:32  </a:t>
            </a:r>
            <a:r>
              <a:rPr lang="en-US" b="1" i="1" spc="-1" dirty="0">
                <a:solidFill>
                  <a:srgbClr val="002060"/>
                </a:solidFill>
                <a:latin typeface="Arial" panose="020B0604020202020204" pitchFamily="34" charset="0"/>
                <a:cs typeface="Arial" panose="020B0604020202020204" pitchFamily="34" charset="0"/>
              </a:rPr>
              <a:t>Making showbread for the sanctuary</a:t>
            </a:r>
            <a:r>
              <a:rPr lang="en-US" b="1" i="1" spc="-1" dirty="0">
                <a:latin typeface="Arial" panose="020B0604020202020204" pitchFamily="34" charset="0"/>
                <a:cs typeface="Arial" panose="020B0604020202020204" pitchFamily="34" charset="0"/>
              </a:rPr>
              <a:t>.     9:33  </a:t>
            </a:r>
            <a:r>
              <a:rPr lang="en-US" b="1" i="1" spc="-1" dirty="0">
                <a:solidFill>
                  <a:srgbClr val="002060"/>
                </a:solidFill>
                <a:latin typeface="Arial" panose="020B0604020202020204" pitchFamily="34" charset="0"/>
                <a:cs typeface="Arial" panose="020B0604020202020204" pitchFamily="34" charset="0"/>
              </a:rPr>
              <a:t>Singers</a:t>
            </a:r>
            <a:r>
              <a:rPr lang="en-US" b="1" i="1" spc="-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97000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9144000" cy="12954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CustomShape 1"/>
          <p:cNvSpPr/>
          <p:nvPr/>
        </p:nvSpPr>
        <p:spPr>
          <a:xfrm>
            <a:off x="1231440" y="408600"/>
            <a:ext cx="5702760" cy="774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4500" b="1" spc="-1" dirty="0">
                <a:solidFill>
                  <a:srgbClr val="F0AD00"/>
                </a:solidFill>
                <a:latin typeface="Corbel"/>
                <a:ea typeface="DejaVu Sans"/>
              </a:rPr>
              <a:t>The Death of Saul </a:t>
            </a:r>
            <a:endParaRPr lang="en-US" sz="4500" b="0" strike="noStrike" spc="-1" dirty="0">
              <a:latin typeface="Arial"/>
            </a:endParaRPr>
          </a:p>
        </p:txBody>
      </p:sp>
      <p:sp>
        <p:nvSpPr>
          <p:cNvPr id="209" name="CustomShape 2"/>
          <p:cNvSpPr/>
          <p:nvPr/>
        </p:nvSpPr>
        <p:spPr>
          <a:xfrm>
            <a:off x="41760" y="1479600"/>
            <a:ext cx="1045080" cy="3894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pPr>
            <a:r>
              <a:rPr lang="en-US" sz="2400" b="1" u="sng" strike="noStrike" spc="-1" dirty="0">
                <a:uFillTx/>
                <a:latin typeface="Arial"/>
              </a:rPr>
              <a:t>Chap</a:t>
            </a:r>
            <a:endParaRPr lang="en-US" sz="2400" b="0" strike="noStrike" spc="-1" dirty="0">
              <a:latin typeface="Arial"/>
            </a:endParaRPr>
          </a:p>
          <a:p>
            <a:pPr algn="ctr">
              <a:lnSpc>
                <a:spcPct val="100000"/>
              </a:lnSpc>
            </a:pPr>
            <a:endParaRPr lang="en-US" sz="1000" b="0" strike="noStrike" spc="-1" dirty="0">
              <a:latin typeface="Arial"/>
            </a:endParaRPr>
          </a:p>
          <a:p>
            <a:pPr algn="ctr">
              <a:lnSpc>
                <a:spcPct val="100000"/>
              </a:lnSpc>
            </a:pPr>
            <a:r>
              <a:rPr lang="en-US" sz="2200" b="1" spc="-1" dirty="0">
                <a:latin typeface="Arial"/>
              </a:rPr>
              <a:t>10</a:t>
            </a:r>
            <a:endParaRPr lang="en-US" sz="2200" b="0" strike="noStrike" spc="-1" dirty="0">
              <a:latin typeface="Arial"/>
            </a:endParaRPr>
          </a:p>
          <a:p>
            <a:pPr algn="ctr">
              <a:lnSpc>
                <a:spcPct val="100000"/>
              </a:lnSpc>
            </a:pPr>
            <a:endParaRPr lang="en-US" sz="2200" b="0" strike="noStrike" spc="-1" dirty="0">
              <a:latin typeface="Arial"/>
            </a:endParaRPr>
          </a:p>
          <a:p>
            <a:pPr algn="ctr">
              <a:lnSpc>
                <a:spcPct val="100000"/>
              </a:lnSpc>
            </a:pPr>
            <a:endParaRPr lang="en-US" sz="2200" b="0" strike="noStrike" spc="-1" dirty="0">
              <a:latin typeface="Arial"/>
            </a:endParaRPr>
          </a:p>
        </p:txBody>
      </p:sp>
      <p:sp>
        <p:nvSpPr>
          <p:cNvPr id="210" name="CustomShape 3"/>
          <p:cNvSpPr/>
          <p:nvPr/>
        </p:nvSpPr>
        <p:spPr>
          <a:xfrm>
            <a:off x="1086840" y="1479240"/>
            <a:ext cx="7932960" cy="3580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2400" b="1" u="sng" strike="noStrike" spc="-1" dirty="0">
                <a:uFillTx/>
                <a:latin typeface="Arial"/>
              </a:rPr>
              <a:t>Principal Events </a:t>
            </a:r>
            <a:r>
              <a:rPr lang="en-US" sz="2200" b="1" u="sng" strike="noStrike" spc="-1" dirty="0">
                <a:uFillTx/>
                <a:latin typeface="Arial"/>
              </a:rPr>
              <a:t>(with key verses)</a:t>
            </a:r>
            <a:endParaRPr lang="en-US" sz="2200" b="0" strike="noStrike" spc="-1" dirty="0">
              <a:latin typeface="Arial"/>
            </a:endParaRPr>
          </a:p>
          <a:p>
            <a:pPr>
              <a:lnSpc>
                <a:spcPct val="100000"/>
              </a:lnSpc>
            </a:pPr>
            <a:endParaRPr lang="en-US" sz="1000" b="0" strike="noStrike" spc="-1" dirty="0">
              <a:latin typeface="Arial"/>
            </a:endParaRPr>
          </a:p>
          <a:p>
            <a:pPr>
              <a:lnSpc>
                <a:spcPct val="100000"/>
              </a:lnSpc>
            </a:pPr>
            <a:r>
              <a:rPr lang="en-US" sz="2200" b="1" spc="-1" dirty="0">
                <a:solidFill>
                  <a:srgbClr val="000000"/>
                </a:solidFill>
                <a:latin typeface="Arial"/>
              </a:rPr>
              <a:t>Saul’s army battles the Philistines; The Philistines kill Saul’s sons; Saul is wounded by archers and falls on his sword to avoid capture.</a:t>
            </a:r>
            <a:endParaRPr lang="en-US" sz="2200" b="1" strike="noStrike" spc="-1" dirty="0">
              <a:solidFill>
                <a:srgbClr val="000000"/>
              </a:solidFill>
              <a:latin typeface="Arial"/>
            </a:endParaRPr>
          </a:p>
          <a:p>
            <a:pPr>
              <a:lnSpc>
                <a:spcPct val="100000"/>
              </a:lnSpc>
            </a:pPr>
            <a:endParaRPr lang="en-US" sz="2000" b="1" spc="-1" dirty="0">
              <a:solidFill>
                <a:srgbClr val="000000"/>
              </a:solidFill>
              <a:latin typeface="Arial"/>
            </a:endParaRPr>
          </a:p>
          <a:p>
            <a:pPr>
              <a:lnSpc>
                <a:spcPct val="100000"/>
              </a:lnSpc>
            </a:pPr>
            <a:endParaRPr lang="en-US" sz="2000" b="0" strike="noStrike" spc="-1" dirty="0">
              <a:latin typeface="Arial"/>
            </a:endParaRPr>
          </a:p>
          <a:p>
            <a:pPr>
              <a:lnSpc>
                <a:spcPct val="100000"/>
              </a:lnSpc>
            </a:pPr>
            <a:endParaRPr lang="en-US" sz="1000" b="1" spc="-1" dirty="0">
              <a:solidFill>
                <a:srgbClr val="000000"/>
              </a:solidFill>
              <a:latin typeface="Arial"/>
            </a:endParaRPr>
          </a:p>
          <a:p>
            <a:pPr>
              <a:lnSpc>
                <a:spcPct val="100000"/>
              </a:lnSpc>
            </a:pPr>
            <a:r>
              <a:rPr lang="en-US" sz="2200" b="1" spc="-1" dirty="0">
                <a:solidFill>
                  <a:srgbClr val="000000"/>
                </a:solidFill>
                <a:latin typeface="Arial"/>
              </a:rPr>
              <a:t>Valiant men from </a:t>
            </a:r>
            <a:r>
              <a:rPr lang="en-US" sz="2200" b="1" spc="-1" dirty="0" err="1">
                <a:solidFill>
                  <a:srgbClr val="000000"/>
                </a:solidFill>
                <a:latin typeface="Arial"/>
              </a:rPr>
              <a:t>Jabish</a:t>
            </a:r>
            <a:r>
              <a:rPr lang="en-US" sz="2200" b="1" spc="-1" dirty="0">
                <a:solidFill>
                  <a:srgbClr val="000000"/>
                </a:solidFill>
                <a:latin typeface="Arial"/>
              </a:rPr>
              <a:t>-Gilead buried the bodies of Saul &amp; his sons under an oak tree at </a:t>
            </a:r>
            <a:r>
              <a:rPr lang="en-US" sz="2200" b="1" spc="-1" dirty="0" err="1">
                <a:solidFill>
                  <a:srgbClr val="000000"/>
                </a:solidFill>
                <a:latin typeface="Arial"/>
              </a:rPr>
              <a:t>Jabish</a:t>
            </a:r>
            <a:r>
              <a:rPr lang="en-US" sz="2200" b="1" spc="-1" dirty="0">
                <a:solidFill>
                  <a:srgbClr val="000000"/>
                </a:solidFill>
                <a:latin typeface="Arial"/>
              </a:rPr>
              <a:t>.</a:t>
            </a:r>
            <a:endParaRPr lang="en-US" sz="2200" b="0" strike="noStrike" spc="-1" dirty="0">
              <a:latin typeface="Arial"/>
            </a:endParaRPr>
          </a:p>
          <a:p>
            <a:pPr>
              <a:lnSpc>
                <a:spcPct val="100000"/>
              </a:lnSpc>
            </a:pPr>
            <a:r>
              <a:rPr lang="en-US" sz="2000" b="1" strike="noStrike" spc="-1" dirty="0">
                <a:solidFill>
                  <a:srgbClr val="000000"/>
                </a:solidFill>
                <a:latin typeface="Arial"/>
              </a:rPr>
              <a:t>	</a:t>
            </a:r>
          </a:p>
          <a:p>
            <a:pPr>
              <a:lnSpc>
                <a:spcPct val="100000"/>
              </a:lnSpc>
            </a:pPr>
            <a:endParaRPr lang="en-US" sz="2000" b="0" strike="noStrike" spc="-1" dirty="0">
              <a:latin typeface="Arial"/>
            </a:endParaRPr>
          </a:p>
        </p:txBody>
      </p:sp>
      <p:sp>
        <p:nvSpPr>
          <p:cNvPr id="12" name="TextBox 11"/>
          <p:cNvSpPr txBox="1"/>
          <p:nvPr/>
        </p:nvSpPr>
        <p:spPr>
          <a:xfrm>
            <a:off x="1524000" y="3059668"/>
            <a:ext cx="7060905" cy="646331"/>
          </a:xfrm>
          <a:prstGeom prst="rect">
            <a:avLst/>
          </a:prstGeom>
          <a:noFill/>
          <a:ln w="34925">
            <a:solidFill>
              <a:schemeClr val="accent1"/>
            </a:solidFill>
          </a:ln>
        </p:spPr>
        <p:txBody>
          <a:bodyPr wrap="square" rtlCol="0">
            <a:spAutoFit/>
          </a:bodyPr>
          <a:lstStyle/>
          <a:p>
            <a:pPr>
              <a:lnSpc>
                <a:spcPct val="100000"/>
              </a:lnSpc>
            </a:pPr>
            <a:r>
              <a:rPr lang="en-US" b="1" spc="-1" dirty="0">
                <a:solidFill>
                  <a:srgbClr val="000000"/>
                </a:solidFill>
                <a:latin typeface="Arial" panose="020B0604020202020204" pitchFamily="34" charset="0"/>
                <a:cs typeface="Arial" panose="020B0604020202020204" pitchFamily="34" charset="0"/>
              </a:rPr>
              <a:t>10:6  </a:t>
            </a:r>
            <a:r>
              <a:rPr lang="en-US" b="1" i="1" spc="-1" dirty="0">
                <a:solidFill>
                  <a:srgbClr val="002060"/>
                </a:solidFill>
                <a:latin typeface="Arial" panose="020B0604020202020204" pitchFamily="34" charset="0"/>
                <a:cs typeface="Arial" panose="020B0604020202020204" pitchFamily="34" charset="0"/>
              </a:rPr>
              <a:t>So Saul and his three sons died and all his house died together.</a:t>
            </a:r>
            <a:endParaRPr lang="en-US" spc="-1" dirty="0">
              <a:solidFill>
                <a:srgbClr val="002060"/>
              </a:solidFill>
              <a:latin typeface="Arial" panose="020B0604020202020204" pitchFamily="34" charset="0"/>
              <a:cs typeface="Arial" panose="020B0604020202020204" pitchFamily="34" charset="0"/>
            </a:endParaRPr>
          </a:p>
        </p:txBody>
      </p:sp>
      <p:sp>
        <p:nvSpPr>
          <p:cNvPr id="14" name="TextBox 13"/>
          <p:cNvSpPr txBox="1"/>
          <p:nvPr/>
        </p:nvSpPr>
        <p:spPr>
          <a:xfrm>
            <a:off x="1511594" y="4494074"/>
            <a:ext cx="7289505" cy="1754326"/>
          </a:xfrm>
          <a:prstGeom prst="rect">
            <a:avLst/>
          </a:prstGeom>
          <a:noFill/>
          <a:ln w="34925">
            <a:solidFill>
              <a:schemeClr val="accent1"/>
            </a:solidFill>
          </a:ln>
        </p:spPr>
        <p:txBody>
          <a:bodyPr wrap="square" rtlCol="0">
            <a:spAutoFit/>
          </a:bodyPr>
          <a:lstStyle/>
          <a:p>
            <a:r>
              <a:rPr lang="en-US" b="1" spc="-1" dirty="0">
                <a:latin typeface="Arial" panose="020B0604020202020204" pitchFamily="34" charset="0"/>
                <a:cs typeface="Arial" panose="020B0604020202020204" pitchFamily="34" charset="0"/>
              </a:rPr>
              <a:t>10:13</a:t>
            </a:r>
            <a:r>
              <a:rPr lang="en-US" b="1" i="1" spc="-1" dirty="0">
                <a:latin typeface="Arial" panose="020B0604020202020204" pitchFamily="34" charset="0"/>
                <a:cs typeface="Arial" panose="020B0604020202020204" pitchFamily="34" charset="0"/>
              </a:rPr>
              <a:t>   </a:t>
            </a:r>
            <a:r>
              <a:rPr lang="en-US" b="1" i="1" spc="-1" dirty="0">
                <a:solidFill>
                  <a:srgbClr val="002060"/>
                </a:solidFill>
                <a:latin typeface="Arial" panose="020B0604020202020204" pitchFamily="34" charset="0"/>
                <a:cs typeface="Arial" panose="020B0604020202020204" pitchFamily="34" charset="0"/>
              </a:rPr>
              <a:t>So Saul died for his unfaithfulness which he had committed against the Lord, because he did not keep the word of the Lord . . .</a:t>
            </a:r>
          </a:p>
          <a:p>
            <a:endParaRPr lang="en-US" sz="1400" b="1" i="1" spc="-1" dirty="0">
              <a:latin typeface="Arial" panose="020B0604020202020204" pitchFamily="34" charset="0"/>
              <a:cs typeface="Arial" panose="020B0604020202020204" pitchFamily="34" charset="0"/>
            </a:endParaRPr>
          </a:p>
          <a:p>
            <a:r>
              <a:rPr lang="en-US" b="1" spc="-1" dirty="0">
                <a:latin typeface="Arial" panose="020B0604020202020204" pitchFamily="34" charset="0"/>
                <a:cs typeface="Arial" panose="020B0604020202020204" pitchFamily="34" charset="0"/>
              </a:rPr>
              <a:t>10:14</a:t>
            </a:r>
            <a:r>
              <a:rPr lang="en-US" b="1" i="1" spc="-1" dirty="0">
                <a:latin typeface="Arial" panose="020B0604020202020204" pitchFamily="34" charset="0"/>
                <a:cs typeface="Arial" panose="020B0604020202020204" pitchFamily="34" charset="0"/>
              </a:rPr>
              <a:t>  </a:t>
            </a:r>
            <a:r>
              <a:rPr lang="en-US" b="1" i="1" spc="-1" dirty="0">
                <a:solidFill>
                  <a:srgbClr val="002060"/>
                </a:solidFill>
                <a:latin typeface="Arial" panose="020B0604020202020204" pitchFamily="34" charset="0"/>
                <a:cs typeface="Arial" panose="020B0604020202020204" pitchFamily="34" charset="0"/>
              </a:rPr>
              <a:t>But he did not inquire of the Lord, therefore He killed him, and turned the kingdom over to David the son of Jesse.</a:t>
            </a:r>
          </a:p>
        </p:txBody>
      </p:sp>
    </p:spTree>
    <p:extLst>
      <p:ext uri="{BB962C8B-B14F-4D97-AF65-F5344CB8AC3E}">
        <p14:creationId xmlns:p14="http://schemas.microsoft.com/office/powerpoint/2010/main" val="4121823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625895" y="2667000"/>
            <a:ext cx="7060905" cy="923330"/>
          </a:xfrm>
          <a:prstGeom prst="rect">
            <a:avLst/>
          </a:prstGeom>
          <a:noFill/>
          <a:ln w="34925">
            <a:solidFill>
              <a:schemeClr val="accent1"/>
            </a:solidFill>
          </a:ln>
        </p:spPr>
        <p:txBody>
          <a:bodyPr wrap="square" rtlCol="0">
            <a:spAutoFit/>
          </a:bodyPr>
          <a:lstStyle/>
          <a:p>
            <a:pPr>
              <a:lnSpc>
                <a:spcPct val="100000"/>
              </a:lnSpc>
            </a:pPr>
            <a:r>
              <a:rPr lang="en-US" b="1" spc="-1" dirty="0">
                <a:solidFill>
                  <a:srgbClr val="002060"/>
                </a:solidFill>
                <a:latin typeface="Arial" panose="020B0604020202020204" pitchFamily="34" charset="0"/>
                <a:cs typeface="Arial" panose="020B0604020202020204" pitchFamily="34" charset="0"/>
              </a:rPr>
              <a:t>11:3  </a:t>
            </a:r>
            <a:r>
              <a:rPr lang="en-US" b="1" i="1" spc="-1" dirty="0">
                <a:solidFill>
                  <a:srgbClr val="002060"/>
                </a:solidFill>
                <a:latin typeface="Arial" panose="020B0604020202020204" pitchFamily="34" charset="0"/>
                <a:cs typeface="Arial" panose="020B0604020202020204" pitchFamily="34" charset="0"/>
              </a:rPr>
              <a:t>Therefore all the elders of Israel came to the king at Hebron, and David made a covenant with them at Hebron before the Lord.  Then they anointed David King over Israel.</a:t>
            </a:r>
            <a:endParaRPr lang="en-US" spc="-1" dirty="0">
              <a:solidFill>
                <a:srgbClr val="002060"/>
              </a:solidFill>
              <a:latin typeface="Arial" panose="020B0604020202020204" pitchFamily="34" charset="0"/>
              <a:cs typeface="Arial" panose="020B0604020202020204" pitchFamily="34" charset="0"/>
            </a:endParaRPr>
          </a:p>
        </p:txBody>
      </p:sp>
      <p:sp>
        <p:nvSpPr>
          <p:cNvPr id="8" name="Rectangle 7"/>
          <p:cNvSpPr/>
          <p:nvPr/>
        </p:nvSpPr>
        <p:spPr>
          <a:xfrm>
            <a:off x="0" y="0"/>
            <a:ext cx="9144000" cy="12954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CustomShape 1"/>
          <p:cNvSpPr/>
          <p:nvPr/>
        </p:nvSpPr>
        <p:spPr>
          <a:xfrm>
            <a:off x="952200" y="408600"/>
            <a:ext cx="5702760" cy="774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4500" b="1" spc="-1" dirty="0">
                <a:solidFill>
                  <a:srgbClr val="F0AD00"/>
                </a:solidFill>
                <a:latin typeface="Corbel"/>
                <a:ea typeface="DejaVu Sans"/>
              </a:rPr>
              <a:t>David &amp; the Temple</a:t>
            </a:r>
            <a:endParaRPr lang="en-US" sz="4500" b="0" strike="noStrike" spc="-1" dirty="0">
              <a:latin typeface="Arial"/>
            </a:endParaRPr>
          </a:p>
        </p:txBody>
      </p:sp>
      <p:sp>
        <p:nvSpPr>
          <p:cNvPr id="209" name="CustomShape 2"/>
          <p:cNvSpPr/>
          <p:nvPr/>
        </p:nvSpPr>
        <p:spPr>
          <a:xfrm>
            <a:off x="-54480" y="1479600"/>
            <a:ext cx="1045080" cy="3894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pPr>
            <a:r>
              <a:rPr lang="en-US" sz="2400" b="1" u="sng" strike="noStrike" spc="-1" dirty="0">
                <a:uFillTx/>
                <a:latin typeface="Arial"/>
              </a:rPr>
              <a:t>Chap</a:t>
            </a:r>
            <a:endParaRPr lang="en-US" sz="2400" b="0" strike="noStrike" spc="-1" dirty="0">
              <a:latin typeface="Arial"/>
            </a:endParaRPr>
          </a:p>
          <a:p>
            <a:pPr algn="ctr">
              <a:lnSpc>
                <a:spcPct val="100000"/>
              </a:lnSpc>
            </a:pPr>
            <a:endParaRPr lang="en-US" sz="800" b="0" strike="noStrike" spc="-1" dirty="0">
              <a:latin typeface="Arial"/>
            </a:endParaRPr>
          </a:p>
          <a:p>
            <a:pPr algn="ctr">
              <a:lnSpc>
                <a:spcPct val="100000"/>
              </a:lnSpc>
            </a:pPr>
            <a:r>
              <a:rPr lang="en-US" sz="2200" b="1" spc="-1" dirty="0">
                <a:latin typeface="Arial"/>
              </a:rPr>
              <a:t>11</a:t>
            </a:r>
            <a:endParaRPr lang="en-US" sz="2200" b="0" strike="noStrike" spc="-1" dirty="0">
              <a:latin typeface="Arial"/>
            </a:endParaRPr>
          </a:p>
          <a:p>
            <a:pPr algn="ctr">
              <a:lnSpc>
                <a:spcPct val="100000"/>
              </a:lnSpc>
            </a:pPr>
            <a:endParaRPr lang="en-US" sz="2200" b="0" strike="noStrike" spc="-1" dirty="0">
              <a:latin typeface="Arial"/>
            </a:endParaRPr>
          </a:p>
          <a:p>
            <a:pPr algn="ctr">
              <a:lnSpc>
                <a:spcPct val="100000"/>
              </a:lnSpc>
            </a:pPr>
            <a:endParaRPr lang="en-US" sz="2200" b="0" strike="noStrike" spc="-1" dirty="0">
              <a:latin typeface="Arial"/>
            </a:endParaRPr>
          </a:p>
          <a:p>
            <a:pPr algn="ctr">
              <a:lnSpc>
                <a:spcPct val="100000"/>
              </a:lnSpc>
            </a:pPr>
            <a:endParaRPr lang="en-US" sz="1200" b="0" strike="noStrike" spc="-1" dirty="0">
              <a:latin typeface="Arial"/>
            </a:endParaRPr>
          </a:p>
          <a:p>
            <a:pPr algn="ctr">
              <a:lnSpc>
                <a:spcPct val="100000"/>
              </a:lnSpc>
            </a:pPr>
            <a:endParaRPr lang="en-US" sz="1200" spc="-1" dirty="0">
              <a:latin typeface="Arial"/>
            </a:endParaRPr>
          </a:p>
          <a:p>
            <a:pPr algn="ctr">
              <a:lnSpc>
                <a:spcPct val="100000"/>
              </a:lnSpc>
            </a:pPr>
            <a:endParaRPr lang="en-US" sz="1200" b="0" strike="noStrike" spc="-1" dirty="0">
              <a:latin typeface="Arial"/>
            </a:endParaRPr>
          </a:p>
          <a:p>
            <a:pPr algn="ctr">
              <a:lnSpc>
                <a:spcPct val="100000"/>
              </a:lnSpc>
            </a:pPr>
            <a:endParaRPr lang="en-US" sz="1200" spc="-1" dirty="0">
              <a:latin typeface="Arial"/>
            </a:endParaRPr>
          </a:p>
          <a:p>
            <a:pPr algn="ctr">
              <a:lnSpc>
                <a:spcPct val="100000"/>
              </a:lnSpc>
            </a:pPr>
            <a:endParaRPr lang="en-US" sz="1200" b="0" strike="noStrike" spc="-1" dirty="0">
              <a:latin typeface="Arial"/>
            </a:endParaRPr>
          </a:p>
          <a:p>
            <a:pPr algn="ctr">
              <a:lnSpc>
                <a:spcPct val="100000"/>
              </a:lnSpc>
            </a:pPr>
            <a:endParaRPr lang="en-US" sz="1000" b="0" strike="noStrike" spc="-1" dirty="0">
              <a:latin typeface="Arial"/>
            </a:endParaRPr>
          </a:p>
          <a:p>
            <a:pPr algn="ctr">
              <a:lnSpc>
                <a:spcPct val="100000"/>
              </a:lnSpc>
            </a:pPr>
            <a:endParaRPr lang="en-US" sz="1200" b="0" strike="noStrike" spc="-1" dirty="0">
              <a:latin typeface="Arial"/>
            </a:endParaRPr>
          </a:p>
          <a:p>
            <a:pPr algn="ctr">
              <a:lnSpc>
                <a:spcPct val="100000"/>
              </a:lnSpc>
            </a:pPr>
            <a:r>
              <a:rPr lang="en-US" sz="2200" b="1" spc="-1" dirty="0">
                <a:latin typeface="Arial"/>
              </a:rPr>
              <a:t>12</a:t>
            </a:r>
            <a:endParaRPr lang="en-US" sz="2200" b="0" strike="noStrike" spc="-1" dirty="0">
              <a:latin typeface="Arial"/>
            </a:endParaRPr>
          </a:p>
          <a:p>
            <a:pPr algn="ctr">
              <a:lnSpc>
                <a:spcPct val="100000"/>
              </a:lnSpc>
            </a:pPr>
            <a:endParaRPr lang="en-US" sz="2000" b="0" strike="noStrike" spc="-1" dirty="0">
              <a:latin typeface="Arial"/>
            </a:endParaRPr>
          </a:p>
          <a:p>
            <a:pPr algn="ctr">
              <a:lnSpc>
                <a:spcPct val="100000"/>
              </a:lnSpc>
            </a:pPr>
            <a:endParaRPr lang="en-US" sz="1000" b="0" strike="noStrike" spc="-1" dirty="0">
              <a:latin typeface="Arial"/>
            </a:endParaRPr>
          </a:p>
          <a:p>
            <a:pPr algn="ctr">
              <a:lnSpc>
                <a:spcPct val="100000"/>
              </a:lnSpc>
            </a:pPr>
            <a:r>
              <a:rPr lang="en-US" sz="2200" b="1" strike="noStrike" spc="-1" dirty="0">
                <a:latin typeface="Arial"/>
              </a:rPr>
              <a:t>13</a:t>
            </a:r>
            <a:endParaRPr lang="en-US" sz="2200" b="0" strike="noStrike" spc="-1" dirty="0">
              <a:latin typeface="Arial"/>
            </a:endParaRPr>
          </a:p>
          <a:p>
            <a:pPr algn="ctr">
              <a:lnSpc>
                <a:spcPct val="100000"/>
              </a:lnSpc>
            </a:pPr>
            <a:endParaRPr lang="en-US" sz="2200" b="0" strike="noStrike" spc="-1" dirty="0">
              <a:latin typeface="Arial"/>
            </a:endParaRPr>
          </a:p>
        </p:txBody>
      </p:sp>
      <p:sp>
        <p:nvSpPr>
          <p:cNvPr id="210" name="CustomShape 3"/>
          <p:cNvSpPr/>
          <p:nvPr/>
        </p:nvSpPr>
        <p:spPr>
          <a:xfrm>
            <a:off x="914400" y="1479240"/>
            <a:ext cx="8057160" cy="4007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2400" b="1" u="sng" strike="noStrike" spc="-1" dirty="0">
                <a:uFillTx/>
                <a:latin typeface="Arial"/>
              </a:rPr>
              <a:t>Principal Events </a:t>
            </a:r>
            <a:r>
              <a:rPr lang="en-US" sz="2200" b="1" u="sng" strike="noStrike" spc="-1" dirty="0">
                <a:uFillTx/>
                <a:latin typeface="Arial"/>
              </a:rPr>
              <a:t>(with key verses)</a:t>
            </a:r>
            <a:endParaRPr lang="en-US" sz="2200" b="0" strike="noStrike" spc="-1" dirty="0">
              <a:latin typeface="Arial"/>
            </a:endParaRPr>
          </a:p>
          <a:p>
            <a:pPr>
              <a:lnSpc>
                <a:spcPct val="100000"/>
              </a:lnSpc>
            </a:pPr>
            <a:endParaRPr lang="en-US" sz="800" b="0" strike="noStrike" spc="-1" dirty="0">
              <a:latin typeface="Arial"/>
            </a:endParaRPr>
          </a:p>
          <a:p>
            <a:pPr>
              <a:lnSpc>
                <a:spcPct val="100000"/>
              </a:lnSpc>
            </a:pPr>
            <a:r>
              <a:rPr lang="en-US" sz="2200" b="1" strike="noStrike" spc="-1" dirty="0">
                <a:solidFill>
                  <a:srgbClr val="000000"/>
                </a:solidFill>
                <a:latin typeface="Arial"/>
              </a:rPr>
              <a:t>David </a:t>
            </a:r>
            <a:r>
              <a:rPr lang="en-US" sz="2200" b="1" spc="-1" dirty="0">
                <a:solidFill>
                  <a:srgbClr val="000000"/>
                </a:solidFill>
                <a:latin typeface="Arial"/>
              </a:rPr>
              <a:t>anointed king at Hebron; Moves to Jerusalem; </a:t>
            </a:r>
          </a:p>
          <a:p>
            <a:pPr>
              <a:lnSpc>
                <a:spcPct val="100000"/>
              </a:lnSpc>
            </a:pPr>
            <a:r>
              <a:rPr lang="en-US" sz="2200" b="1" strike="noStrike" spc="-1" dirty="0">
                <a:solidFill>
                  <a:srgbClr val="000000"/>
                </a:solidFill>
                <a:latin typeface="Arial"/>
              </a:rPr>
              <a:t>Battles the Philistines; David’s mighty men listed</a:t>
            </a:r>
          </a:p>
          <a:p>
            <a:pPr>
              <a:lnSpc>
                <a:spcPct val="100000"/>
              </a:lnSpc>
            </a:pPr>
            <a:endParaRPr lang="en-US" sz="1600" b="0" strike="noStrike" spc="-1" dirty="0">
              <a:latin typeface="Arial"/>
            </a:endParaRPr>
          </a:p>
          <a:p>
            <a:pPr>
              <a:lnSpc>
                <a:spcPct val="100000"/>
              </a:lnSpc>
            </a:pPr>
            <a:endParaRPr lang="en-US" sz="2000" b="1" spc="-1" dirty="0">
              <a:solidFill>
                <a:srgbClr val="000000"/>
              </a:solidFill>
              <a:latin typeface="Arial"/>
            </a:endParaRPr>
          </a:p>
          <a:p>
            <a:pPr>
              <a:lnSpc>
                <a:spcPct val="100000"/>
              </a:lnSpc>
            </a:pPr>
            <a:endParaRPr lang="en-US" sz="2000" b="0" strike="noStrike" spc="-1" dirty="0">
              <a:latin typeface="Arial"/>
            </a:endParaRPr>
          </a:p>
          <a:p>
            <a:pPr>
              <a:lnSpc>
                <a:spcPct val="100000"/>
              </a:lnSpc>
            </a:pPr>
            <a:endParaRPr lang="en-US" sz="2000" spc="-1" dirty="0">
              <a:latin typeface="Arial"/>
            </a:endParaRPr>
          </a:p>
          <a:p>
            <a:pPr>
              <a:lnSpc>
                <a:spcPct val="100000"/>
              </a:lnSpc>
            </a:pPr>
            <a:endParaRPr lang="en-US" b="0" strike="noStrike" spc="-1" dirty="0">
              <a:latin typeface="Arial"/>
            </a:endParaRPr>
          </a:p>
          <a:p>
            <a:pPr>
              <a:lnSpc>
                <a:spcPct val="100000"/>
              </a:lnSpc>
            </a:pPr>
            <a:endParaRPr lang="en-US" sz="1000" b="0" strike="noStrike" spc="-1" dirty="0">
              <a:latin typeface="Arial"/>
            </a:endParaRPr>
          </a:p>
          <a:p>
            <a:pPr>
              <a:lnSpc>
                <a:spcPct val="100000"/>
              </a:lnSpc>
            </a:pPr>
            <a:r>
              <a:rPr lang="en-US" sz="2200" b="1" strike="noStrike" spc="-1" dirty="0">
                <a:solidFill>
                  <a:srgbClr val="000000"/>
                </a:solidFill>
                <a:latin typeface="Arial"/>
              </a:rPr>
              <a:t>David’s army grows; A list of his original men at </a:t>
            </a:r>
            <a:r>
              <a:rPr lang="en-US" sz="2200" b="1" strike="noStrike" spc="-1" dirty="0" err="1">
                <a:solidFill>
                  <a:srgbClr val="000000"/>
                </a:solidFill>
                <a:latin typeface="Arial"/>
              </a:rPr>
              <a:t>Ziklag</a:t>
            </a:r>
            <a:r>
              <a:rPr lang="en-US" sz="2200" b="1" strike="noStrike" spc="-1" dirty="0">
                <a:solidFill>
                  <a:srgbClr val="000000"/>
                </a:solidFill>
                <a:latin typeface="Arial"/>
              </a:rPr>
              <a:t>; A list of his full army at Hebron, by tribe</a:t>
            </a:r>
          </a:p>
          <a:p>
            <a:pPr>
              <a:lnSpc>
                <a:spcPct val="100000"/>
              </a:lnSpc>
            </a:pPr>
            <a:endParaRPr lang="en-US" sz="800" b="0" strike="noStrike" spc="-1" dirty="0">
              <a:latin typeface="Arial"/>
            </a:endParaRPr>
          </a:p>
          <a:p>
            <a:pPr>
              <a:lnSpc>
                <a:spcPct val="100000"/>
              </a:lnSpc>
            </a:pPr>
            <a:r>
              <a:rPr lang="en-US" sz="2200" b="1" spc="-1" dirty="0">
                <a:solidFill>
                  <a:srgbClr val="000000"/>
                </a:solidFill>
                <a:latin typeface="Arial"/>
              </a:rPr>
              <a:t>David moves the ark; </a:t>
            </a:r>
            <a:r>
              <a:rPr lang="en-US" sz="2200" b="1" spc="-1" dirty="0" err="1">
                <a:solidFill>
                  <a:srgbClr val="000000"/>
                </a:solidFill>
                <a:latin typeface="Arial"/>
              </a:rPr>
              <a:t>Uzza</a:t>
            </a:r>
            <a:r>
              <a:rPr lang="en-US" sz="2200" b="1" spc="-1" dirty="0">
                <a:solidFill>
                  <a:srgbClr val="000000"/>
                </a:solidFill>
                <a:latin typeface="Arial"/>
              </a:rPr>
              <a:t> struck dead; Ark at Obed-Edom</a:t>
            </a:r>
            <a:endParaRPr lang="en-US" sz="2200" b="0" strike="noStrike" spc="-1" dirty="0">
              <a:latin typeface="Arial"/>
            </a:endParaRPr>
          </a:p>
        </p:txBody>
      </p:sp>
      <p:sp>
        <p:nvSpPr>
          <p:cNvPr id="13" name="TextBox 12"/>
          <p:cNvSpPr txBox="1"/>
          <p:nvPr/>
        </p:nvSpPr>
        <p:spPr>
          <a:xfrm>
            <a:off x="1625895" y="3581400"/>
            <a:ext cx="7060905" cy="646331"/>
          </a:xfrm>
          <a:prstGeom prst="rect">
            <a:avLst/>
          </a:prstGeom>
          <a:noFill/>
          <a:ln w="34925">
            <a:solidFill>
              <a:schemeClr val="accent1"/>
            </a:solidFill>
          </a:ln>
        </p:spPr>
        <p:txBody>
          <a:bodyPr wrap="square" rtlCol="0">
            <a:spAutoFit/>
          </a:bodyPr>
          <a:lstStyle/>
          <a:p>
            <a:pPr>
              <a:lnSpc>
                <a:spcPct val="100000"/>
              </a:lnSpc>
            </a:pPr>
            <a:r>
              <a:rPr lang="en-US" b="1" spc="-1" dirty="0">
                <a:latin typeface="Arial" panose="020B0604020202020204" pitchFamily="34" charset="0"/>
                <a:cs typeface="Arial" panose="020B0604020202020204" pitchFamily="34" charset="0"/>
              </a:rPr>
              <a:t>11:9</a:t>
            </a:r>
            <a:r>
              <a:rPr lang="en-US" b="1" spc="-1" dirty="0">
                <a:solidFill>
                  <a:srgbClr val="002060"/>
                </a:solidFill>
                <a:latin typeface="Arial" panose="020B0604020202020204" pitchFamily="34" charset="0"/>
                <a:cs typeface="Arial" panose="020B0604020202020204" pitchFamily="34" charset="0"/>
              </a:rPr>
              <a:t>   </a:t>
            </a:r>
            <a:r>
              <a:rPr lang="en-US" b="1" i="1" spc="-1" dirty="0">
                <a:solidFill>
                  <a:srgbClr val="002060"/>
                </a:solidFill>
                <a:latin typeface="Arial" panose="020B0604020202020204" pitchFamily="34" charset="0"/>
                <a:cs typeface="Arial" panose="020B0604020202020204" pitchFamily="34" charset="0"/>
              </a:rPr>
              <a:t>Then David went on and became great, and the Lord of hosts was with him.</a:t>
            </a:r>
            <a:endParaRPr lang="en-US" spc="-1" dirty="0">
              <a:solidFill>
                <a:srgbClr val="002060"/>
              </a:solidFill>
              <a:latin typeface="Arial" panose="020B0604020202020204" pitchFamily="34" charset="0"/>
              <a:cs typeface="Arial" panose="020B0604020202020204" pitchFamily="34" charset="0"/>
            </a:endParaRPr>
          </a:p>
        </p:txBody>
      </p:sp>
      <p:sp>
        <p:nvSpPr>
          <p:cNvPr id="14" name="TextBox 13"/>
          <p:cNvSpPr txBox="1"/>
          <p:nvPr/>
        </p:nvSpPr>
        <p:spPr>
          <a:xfrm>
            <a:off x="1524000" y="5380672"/>
            <a:ext cx="7467600" cy="1477328"/>
          </a:xfrm>
          <a:prstGeom prst="rect">
            <a:avLst/>
          </a:prstGeom>
          <a:noFill/>
          <a:ln w="34925">
            <a:solidFill>
              <a:schemeClr val="accent1"/>
            </a:solidFill>
          </a:ln>
        </p:spPr>
        <p:txBody>
          <a:bodyPr wrap="square" rtlCol="0">
            <a:spAutoFit/>
          </a:bodyPr>
          <a:lstStyle/>
          <a:p>
            <a:r>
              <a:rPr lang="en-US" b="1" spc="-1" dirty="0">
                <a:latin typeface="Arial" panose="020B0604020202020204" pitchFamily="34" charset="0"/>
                <a:cs typeface="Arial" panose="020B0604020202020204" pitchFamily="34" charset="0"/>
              </a:rPr>
              <a:t>13:7</a:t>
            </a:r>
            <a:r>
              <a:rPr lang="en-US" b="1" i="1" spc="-1" dirty="0">
                <a:solidFill>
                  <a:srgbClr val="002060"/>
                </a:solidFill>
                <a:latin typeface="Arial" panose="020B0604020202020204" pitchFamily="34" charset="0"/>
                <a:cs typeface="Arial" panose="020B0604020202020204" pitchFamily="34" charset="0"/>
              </a:rPr>
              <a:t>   So they carried the ark of God on a new cart from the house of </a:t>
            </a:r>
            <a:r>
              <a:rPr lang="en-US" b="1" i="1" spc="-1" dirty="0" err="1">
                <a:solidFill>
                  <a:srgbClr val="002060"/>
                </a:solidFill>
                <a:latin typeface="Arial" panose="020B0604020202020204" pitchFamily="34" charset="0"/>
                <a:cs typeface="Arial" panose="020B0604020202020204" pitchFamily="34" charset="0"/>
              </a:rPr>
              <a:t>Abinadab</a:t>
            </a:r>
            <a:r>
              <a:rPr lang="en-US" b="1" i="1" spc="-1" dirty="0">
                <a:solidFill>
                  <a:srgbClr val="002060"/>
                </a:solidFill>
                <a:latin typeface="Arial" panose="020B0604020202020204" pitchFamily="34" charset="0"/>
                <a:cs typeface="Arial" panose="020B0604020202020204" pitchFamily="34" charset="0"/>
              </a:rPr>
              <a:t>, and </a:t>
            </a:r>
            <a:r>
              <a:rPr lang="en-US" b="1" i="1" spc="-1" dirty="0" err="1">
                <a:solidFill>
                  <a:srgbClr val="002060"/>
                </a:solidFill>
                <a:latin typeface="Arial" panose="020B0604020202020204" pitchFamily="34" charset="0"/>
                <a:cs typeface="Arial" panose="020B0604020202020204" pitchFamily="34" charset="0"/>
              </a:rPr>
              <a:t>Uzza</a:t>
            </a:r>
            <a:r>
              <a:rPr lang="en-US" b="1" i="1" spc="-1" dirty="0">
                <a:solidFill>
                  <a:srgbClr val="002060"/>
                </a:solidFill>
                <a:latin typeface="Arial" panose="020B0604020202020204" pitchFamily="34" charset="0"/>
                <a:cs typeface="Arial" panose="020B0604020202020204" pitchFamily="34" charset="0"/>
              </a:rPr>
              <a:t> and </a:t>
            </a:r>
            <a:r>
              <a:rPr lang="en-US" b="1" i="1" spc="-1" dirty="0" err="1">
                <a:solidFill>
                  <a:srgbClr val="002060"/>
                </a:solidFill>
                <a:latin typeface="Arial" panose="020B0604020202020204" pitchFamily="34" charset="0"/>
                <a:cs typeface="Arial" panose="020B0604020202020204" pitchFamily="34" charset="0"/>
              </a:rPr>
              <a:t>Ahio</a:t>
            </a:r>
            <a:r>
              <a:rPr lang="en-US" b="1" i="1" spc="-1" dirty="0">
                <a:solidFill>
                  <a:srgbClr val="002060"/>
                </a:solidFill>
                <a:latin typeface="Arial" panose="020B0604020202020204" pitchFamily="34" charset="0"/>
                <a:cs typeface="Arial" panose="020B0604020202020204" pitchFamily="34" charset="0"/>
              </a:rPr>
              <a:t> drove the cart.</a:t>
            </a:r>
          </a:p>
          <a:p>
            <a:r>
              <a:rPr lang="en-US" b="1" spc="-1" dirty="0">
                <a:latin typeface="Arial" panose="020B0604020202020204" pitchFamily="34" charset="0"/>
                <a:cs typeface="Arial" panose="020B0604020202020204" pitchFamily="34" charset="0"/>
              </a:rPr>
              <a:t>13:10</a:t>
            </a:r>
            <a:r>
              <a:rPr lang="en-US" b="1" i="1" spc="-1" dirty="0">
                <a:solidFill>
                  <a:srgbClr val="002060"/>
                </a:solidFill>
                <a:latin typeface="Arial" panose="020B0604020202020204" pitchFamily="34" charset="0"/>
                <a:cs typeface="Arial" panose="020B0604020202020204" pitchFamily="34" charset="0"/>
              </a:rPr>
              <a:t>  Then the anger of the LORD was aroused against </a:t>
            </a:r>
            <a:r>
              <a:rPr lang="en-US" b="1" i="1" spc="-1" dirty="0" err="1">
                <a:solidFill>
                  <a:srgbClr val="002060"/>
                </a:solidFill>
                <a:latin typeface="Arial" panose="020B0604020202020204" pitchFamily="34" charset="0"/>
                <a:cs typeface="Arial" panose="020B0604020202020204" pitchFamily="34" charset="0"/>
              </a:rPr>
              <a:t>Uzza</a:t>
            </a:r>
            <a:r>
              <a:rPr lang="en-US" b="1" i="1" spc="-1" dirty="0">
                <a:solidFill>
                  <a:srgbClr val="002060"/>
                </a:solidFill>
                <a:latin typeface="Arial" panose="020B0604020202020204" pitchFamily="34" charset="0"/>
                <a:cs typeface="Arial" panose="020B0604020202020204" pitchFamily="34" charset="0"/>
              </a:rPr>
              <a:t>, and He struck him because he put his hand to the ark; and he died there before God.</a:t>
            </a:r>
          </a:p>
        </p:txBody>
      </p:sp>
    </p:spTree>
    <p:extLst>
      <p:ext uri="{BB962C8B-B14F-4D97-AF65-F5344CB8AC3E}">
        <p14:creationId xmlns:p14="http://schemas.microsoft.com/office/powerpoint/2010/main" val="153428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524000" y="5638800"/>
            <a:ext cx="7315200" cy="646331"/>
          </a:xfrm>
          <a:prstGeom prst="rect">
            <a:avLst/>
          </a:prstGeom>
          <a:noFill/>
          <a:ln w="34925">
            <a:solidFill>
              <a:schemeClr val="accent1"/>
            </a:solidFill>
          </a:ln>
        </p:spPr>
        <p:txBody>
          <a:bodyPr wrap="square" rtlCol="0">
            <a:spAutoFit/>
          </a:bodyPr>
          <a:lstStyle/>
          <a:p>
            <a:pPr>
              <a:lnSpc>
                <a:spcPct val="100000"/>
              </a:lnSpc>
            </a:pPr>
            <a:r>
              <a:rPr lang="en-US" b="1" spc="-1" dirty="0">
                <a:latin typeface="Arial" panose="020B0604020202020204" pitchFamily="34" charset="0"/>
                <a:cs typeface="Arial" panose="020B0604020202020204" pitchFamily="34" charset="0"/>
              </a:rPr>
              <a:t>16:7</a:t>
            </a:r>
            <a:r>
              <a:rPr lang="en-US" b="1" spc="-1" dirty="0">
                <a:solidFill>
                  <a:srgbClr val="002060"/>
                </a:solidFill>
                <a:latin typeface="Arial" panose="020B0604020202020204" pitchFamily="34" charset="0"/>
                <a:cs typeface="Arial" panose="020B0604020202020204" pitchFamily="34" charset="0"/>
              </a:rPr>
              <a:t> </a:t>
            </a:r>
            <a:r>
              <a:rPr lang="en-US" b="1" i="1" spc="-1" dirty="0">
                <a:solidFill>
                  <a:srgbClr val="002060"/>
                </a:solidFill>
                <a:latin typeface="Arial" panose="020B0604020202020204" pitchFamily="34" charset="0"/>
                <a:cs typeface="Arial" panose="020B0604020202020204" pitchFamily="34" charset="0"/>
              </a:rPr>
              <a:t> On that day David first delivered this psalm into the hand of </a:t>
            </a:r>
            <a:r>
              <a:rPr lang="en-US" b="1" i="1" spc="-1" dirty="0" err="1">
                <a:solidFill>
                  <a:srgbClr val="002060"/>
                </a:solidFill>
                <a:latin typeface="Arial" panose="020B0604020202020204" pitchFamily="34" charset="0"/>
                <a:cs typeface="Arial" panose="020B0604020202020204" pitchFamily="34" charset="0"/>
              </a:rPr>
              <a:t>Asaph</a:t>
            </a:r>
            <a:r>
              <a:rPr lang="en-US" b="1" i="1" spc="-1" dirty="0">
                <a:solidFill>
                  <a:srgbClr val="002060"/>
                </a:solidFill>
                <a:latin typeface="Arial" panose="020B0604020202020204" pitchFamily="34" charset="0"/>
                <a:cs typeface="Arial" panose="020B0604020202020204" pitchFamily="34" charset="0"/>
              </a:rPr>
              <a:t> and his brethren, to thank the LORD:</a:t>
            </a:r>
            <a:endParaRPr lang="en-US" spc="-1" dirty="0">
              <a:solidFill>
                <a:srgbClr val="002060"/>
              </a:solidFill>
              <a:latin typeface="Arial" panose="020B0604020202020204" pitchFamily="34" charset="0"/>
              <a:cs typeface="Arial" panose="020B0604020202020204" pitchFamily="34" charset="0"/>
            </a:endParaRPr>
          </a:p>
        </p:txBody>
      </p:sp>
      <p:sp>
        <p:nvSpPr>
          <p:cNvPr id="8" name="Rectangle 7"/>
          <p:cNvSpPr/>
          <p:nvPr/>
        </p:nvSpPr>
        <p:spPr>
          <a:xfrm>
            <a:off x="0" y="0"/>
            <a:ext cx="9144000" cy="12954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CustomShape 1"/>
          <p:cNvSpPr/>
          <p:nvPr/>
        </p:nvSpPr>
        <p:spPr>
          <a:xfrm>
            <a:off x="952200" y="408600"/>
            <a:ext cx="5702760" cy="774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4500" b="1" spc="-1" dirty="0">
                <a:solidFill>
                  <a:srgbClr val="F0AD00"/>
                </a:solidFill>
                <a:latin typeface="Corbel"/>
                <a:ea typeface="DejaVu Sans"/>
              </a:rPr>
              <a:t>David &amp; the Temple</a:t>
            </a:r>
            <a:endParaRPr lang="en-US" sz="4500" b="0" strike="noStrike" spc="-1" dirty="0">
              <a:latin typeface="Arial"/>
            </a:endParaRPr>
          </a:p>
        </p:txBody>
      </p:sp>
      <p:sp>
        <p:nvSpPr>
          <p:cNvPr id="209" name="CustomShape 2"/>
          <p:cNvSpPr/>
          <p:nvPr/>
        </p:nvSpPr>
        <p:spPr>
          <a:xfrm>
            <a:off x="41760" y="1479600"/>
            <a:ext cx="1045080" cy="4235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pPr>
            <a:r>
              <a:rPr lang="en-US" sz="2400" b="1" u="sng" strike="noStrike" spc="-1" dirty="0">
                <a:uFillTx/>
                <a:latin typeface="Arial"/>
              </a:rPr>
              <a:t>Chap</a:t>
            </a:r>
            <a:endParaRPr lang="en-US" sz="2400" b="0" strike="noStrike" spc="-1" dirty="0">
              <a:latin typeface="Arial"/>
            </a:endParaRPr>
          </a:p>
          <a:p>
            <a:pPr algn="ctr">
              <a:lnSpc>
                <a:spcPct val="100000"/>
              </a:lnSpc>
            </a:pPr>
            <a:endParaRPr lang="en-US" sz="1000" b="0" strike="noStrike" spc="-1" dirty="0">
              <a:latin typeface="Arial"/>
            </a:endParaRPr>
          </a:p>
          <a:p>
            <a:pPr algn="ctr">
              <a:lnSpc>
                <a:spcPct val="100000"/>
              </a:lnSpc>
            </a:pPr>
            <a:r>
              <a:rPr lang="en-US" sz="2200" b="1" spc="-1" dirty="0">
                <a:latin typeface="Arial"/>
              </a:rPr>
              <a:t>14</a:t>
            </a:r>
            <a:endParaRPr lang="en-US" sz="2200" b="0" strike="noStrike" spc="-1" dirty="0">
              <a:latin typeface="Arial"/>
            </a:endParaRPr>
          </a:p>
          <a:p>
            <a:pPr algn="ctr">
              <a:lnSpc>
                <a:spcPct val="100000"/>
              </a:lnSpc>
            </a:pPr>
            <a:endParaRPr lang="en-US" sz="1600" b="0" strike="noStrike" spc="-1" dirty="0">
              <a:latin typeface="Arial"/>
            </a:endParaRPr>
          </a:p>
          <a:p>
            <a:pPr algn="ctr">
              <a:lnSpc>
                <a:spcPct val="100000"/>
              </a:lnSpc>
            </a:pPr>
            <a:endParaRPr lang="en-US" sz="1200" b="0" strike="noStrike" spc="-1" dirty="0">
              <a:latin typeface="Arial"/>
            </a:endParaRPr>
          </a:p>
          <a:p>
            <a:pPr algn="ctr">
              <a:lnSpc>
                <a:spcPct val="100000"/>
              </a:lnSpc>
            </a:pPr>
            <a:endParaRPr lang="en-US" sz="1200" b="0" strike="noStrike" spc="-1" dirty="0">
              <a:latin typeface="Arial"/>
            </a:endParaRPr>
          </a:p>
          <a:p>
            <a:pPr algn="ctr">
              <a:lnSpc>
                <a:spcPct val="100000"/>
              </a:lnSpc>
            </a:pPr>
            <a:r>
              <a:rPr lang="en-US" sz="2200" b="1" spc="-1" dirty="0">
                <a:latin typeface="Arial"/>
              </a:rPr>
              <a:t>15</a:t>
            </a:r>
            <a:endParaRPr lang="en-US" sz="2200" b="0" strike="noStrike" spc="-1" dirty="0">
              <a:latin typeface="Arial"/>
            </a:endParaRPr>
          </a:p>
          <a:p>
            <a:pPr algn="ctr">
              <a:lnSpc>
                <a:spcPct val="100000"/>
              </a:lnSpc>
            </a:pPr>
            <a:endParaRPr lang="en-US" sz="2200" b="0" strike="noStrike" spc="-1" dirty="0">
              <a:latin typeface="Arial"/>
            </a:endParaRPr>
          </a:p>
          <a:p>
            <a:pPr algn="ctr">
              <a:lnSpc>
                <a:spcPct val="100000"/>
              </a:lnSpc>
            </a:pPr>
            <a:endParaRPr lang="en-US" sz="2200" b="0" strike="noStrike" spc="-1" dirty="0">
              <a:latin typeface="Arial"/>
            </a:endParaRPr>
          </a:p>
          <a:p>
            <a:pPr algn="ctr">
              <a:lnSpc>
                <a:spcPct val="100000"/>
              </a:lnSpc>
            </a:pPr>
            <a:endParaRPr lang="en-US" sz="1600" b="0" strike="noStrike" spc="-1" dirty="0">
              <a:latin typeface="Arial"/>
            </a:endParaRPr>
          </a:p>
          <a:p>
            <a:pPr algn="ctr">
              <a:lnSpc>
                <a:spcPct val="100000"/>
              </a:lnSpc>
            </a:pPr>
            <a:endParaRPr lang="en-US" sz="1600" spc="-1" dirty="0">
              <a:latin typeface="Arial"/>
            </a:endParaRPr>
          </a:p>
          <a:p>
            <a:pPr algn="ctr">
              <a:lnSpc>
                <a:spcPct val="100000"/>
              </a:lnSpc>
            </a:pPr>
            <a:endParaRPr lang="en-US" sz="1600" b="0" strike="noStrike" spc="-1" dirty="0">
              <a:latin typeface="Arial"/>
            </a:endParaRPr>
          </a:p>
          <a:p>
            <a:pPr algn="ctr">
              <a:lnSpc>
                <a:spcPct val="100000"/>
              </a:lnSpc>
            </a:pPr>
            <a:endParaRPr lang="en-US" b="0" strike="noStrike" spc="-1" dirty="0">
              <a:latin typeface="Arial"/>
            </a:endParaRPr>
          </a:p>
          <a:p>
            <a:pPr algn="ctr">
              <a:lnSpc>
                <a:spcPct val="100000"/>
              </a:lnSpc>
            </a:pPr>
            <a:endParaRPr lang="en-US" b="0" strike="noStrike" spc="-1" dirty="0">
              <a:latin typeface="Arial"/>
            </a:endParaRPr>
          </a:p>
          <a:p>
            <a:pPr algn="ctr">
              <a:lnSpc>
                <a:spcPct val="100000"/>
              </a:lnSpc>
            </a:pPr>
            <a:r>
              <a:rPr lang="en-US" sz="2200" b="1" strike="noStrike" spc="-1" dirty="0">
                <a:latin typeface="Arial"/>
              </a:rPr>
              <a:t>16</a:t>
            </a:r>
            <a:endParaRPr lang="en-US" sz="2200" b="0" strike="noStrike" spc="-1" dirty="0">
              <a:latin typeface="Arial"/>
            </a:endParaRPr>
          </a:p>
          <a:p>
            <a:pPr algn="ctr">
              <a:lnSpc>
                <a:spcPct val="100000"/>
              </a:lnSpc>
            </a:pPr>
            <a:endParaRPr lang="en-US" sz="2200" b="0" strike="noStrike" spc="-1" dirty="0">
              <a:latin typeface="Arial"/>
            </a:endParaRPr>
          </a:p>
        </p:txBody>
      </p:sp>
      <p:sp>
        <p:nvSpPr>
          <p:cNvPr id="210" name="CustomShape 3"/>
          <p:cNvSpPr/>
          <p:nvPr/>
        </p:nvSpPr>
        <p:spPr>
          <a:xfrm>
            <a:off x="1086839" y="1479240"/>
            <a:ext cx="7879065" cy="423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2400" b="1" u="sng" strike="noStrike" spc="-1" dirty="0">
                <a:uFillTx/>
                <a:latin typeface="Arial"/>
              </a:rPr>
              <a:t>Principal Events </a:t>
            </a:r>
            <a:r>
              <a:rPr lang="en-US" sz="2200" b="1" u="sng" strike="noStrike" spc="-1" dirty="0">
                <a:uFillTx/>
                <a:latin typeface="Arial"/>
              </a:rPr>
              <a:t>(with key verses)</a:t>
            </a:r>
            <a:endParaRPr lang="en-US" sz="2200" b="0" strike="noStrike" spc="-1" dirty="0">
              <a:latin typeface="Arial"/>
            </a:endParaRPr>
          </a:p>
          <a:p>
            <a:pPr>
              <a:lnSpc>
                <a:spcPct val="100000"/>
              </a:lnSpc>
            </a:pPr>
            <a:endParaRPr lang="en-US" sz="1000" b="0" strike="noStrike" spc="-1" dirty="0">
              <a:latin typeface="Arial"/>
            </a:endParaRPr>
          </a:p>
          <a:p>
            <a:pPr>
              <a:lnSpc>
                <a:spcPct val="100000"/>
              </a:lnSpc>
            </a:pPr>
            <a:r>
              <a:rPr lang="en-US" sz="2200" b="1" strike="noStrike" spc="-1" dirty="0">
                <a:solidFill>
                  <a:srgbClr val="000000"/>
                </a:solidFill>
                <a:latin typeface="Arial"/>
              </a:rPr>
              <a:t>David consults with God and defeats the Philistines.</a:t>
            </a:r>
            <a:endParaRPr lang="en-US" sz="1600" b="0" strike="noStrike" spc="-1" dirty="0">
              <a:latin typeface="Arial"/>
            </a:endParaRPr>
          </a:p>
          <a:p>
            <a:pPr>
              <a:lnSpc>
                <a:spcPct val="100000"/>
              </a:lnSpc>
            </a:pPr>
            <a:endParaRPr lang="en-US" sz="2000" b="1" spc="-1" dirty="0">
              <a:solidFill>
                <a:srgbClr val="000000"/>
              </a:solidFill>
              <a:latin typeface="Arial"/>
            </a:endParaRPr>
          </a:p>
          <a:p>
            <a:pPr>
              <a:lnSpc>
                <a:spcPct val="100000"/>
              </a:lnSpc>
            </a:pPr>
            <a:endParaRPr lang="en-US" sz="2000" b="0" strike="noStrike" spc="-1" dirty="0">
              <a:latin typeface="Arial"/>
            </a:endParaRPr>
          </a:p>
          <a:p>
            <a:pPr>
              <a:lnSpc>
                <a:spcPct val="100000"/>
              </a:lnSpc>
            </a:pPr>
            <a:r>
              <a:rPr lang="en-US" sz="2200" b="1" spc="-1" dirty="0">
                <a:latin typeface="Arial"/>
              </a:rPr>
              <a:t>Ark moved to Jerusalem; Singers &amp; Musicians appointed;</a:t>
            </a:r>
          </a:p>
          <a:p>
            <a:pPr>
              <a:lnSpc>
                <a:spcPct val="100000"/>
              </a:lnSpc>
            </a:pPr>
            <a:r>
              <a:rPr lang="en-US" sz="2200" b="1" strike="noStrike" spc="-1" dirty="0">
                <a:latin typeface="Arial"/>
              </a:rPr>
              <a:t>Michal disapproves of David’s dancing.</a:t>
            </a:r>
          </a:p>
          <a:p>
            <a:pPr>
              <a:lnSpc>
                <a:spcPct val="100000"/>
              </a:lnSpc>
            </a:pPr>
            <a:endParaRPr lang="en-US" sz="2200" b="1" spc="-1" dirty="0">
              <a:latin typeface="Arial"/>
            </a:endParaRPr>
          </a:p>
          <a:p>
            <a:pPr>
              <a:lnSpc>
                <a:spcPct val="100000"/>
              </a:lnSpc>
            </a:pPr>
            <a:endParaRPr lang="en-US" sz="2200" b="1" strike="noStrike" spc="-1" dirty="0">
              <a:latin typeface="Arial"/>
            </a:endParaRPr>
          </a:p>
          <a:p>
            <a:pPr>
              <a:lnSpc>
                <a:spcPct val="100000"/>
              </a:lnSpc>
            </a:pPr>
            <a:endParaRPr lang="en-US" sz="1000" b="0" strike="noStrike" spc="-1" dirty="0">
              <a:latin typeface="Arial"/>
            </a:endParaRPr>
          </a:p>
          <a:p>
            <a:pPr>
              <a:lnSpc>
                <a:spcPct val="100000"/>
              </a:lnSpc>
            </a:pPr>
            <a:endParaRPr lang="en-US" sz="2200" b="1" spc="-1" dirty="0">
              <a:solidFill>
                <a:srgbClr val="000000"/>
              </a:solidFill>
              <a:latin typeface="Arial"/>
            </a:endParaRPr>
          </a:p>
          <a:p>
            <a:pPr>
              <a:lnSpc>
                <a:spcPct val="100000"/>
              </a:lnSpc>
            </a:pPr>
            <a:endParaRPr lang="en-US" sz="1000" b="1" spc="-1" dirty="0">
              <a:solidFill>
                <a:srgbClr val="000000"/>
              </a:solidFill>
              <a:latin typeface="Arial"/>
            </a:endParaRPr>
          </a:p>
          <a:p>
            <a:pPr>
              <a:lnSpc>
                <a:spcPct val="100000"/>
              </a:lnSpc>
            </a:pPr>
            <a:endParaRPr lang="en-US" sz="1000" b="1" spc="-1" dirty="0">
              <a:solidFill>
                <a:srgbClr val="000000"/>
              </a:solidFill>
              <a:latin typeface="Arial"/>
            </a:endParaRPr>
          </a:p>
          <a:p>
            <a:pPr>
              <a:lnSpc>
                <a:spcPct val="100000"/>
              </a:lnSpc>
            </a:pPr>
            <a:endParaRPr lang="en-US" sz="1000" b="1" spc="-1" dirty="0">
              <a:solidFill>
                <a:srgbClr val="000000"/>
              </a:solidFill>
              <a:latin typeface="Arial"/>
            </a:endParaRPr>
          </a:p>
          <a:p>
            <a:pPr>
              <a:lnSpc>
                <a:spcPct val="100000"/>
              </a:lnSpc>
            </a:pPr>
            <a:r>
              <a:rPr lang="en-US" sz="2200" b="1" spc="-1" dirty="0">
                <a:solidFill>
                  <a:srgbClr val="000000"/>
                </a:solidFill>
                <a:latin typeface="Arial"/>
              </a:rPr>
              <a:t>Celebration over the ark in the temple; A Psalm of thanks</a:t>
            </a:r>
            <a:endParaRPr lang="en-US" sz="2200" b="0" strike="noStrike" spc="-1" dirty="0">
              <a:latin typeface="Arial"/>
            </a:endParaRPr>
          </a:p>
          <a:p>
            <a:pPr>
              <a:lnSpc>
                <a:spcPct val="100000"/>
              </a:lnSpc>
            </a:pPr>
            <a:endParaRPr lang="en-US" sz="2200" b="0" strike="noStrike" spc="-1" dirty="0">
              <a:latin typeface="Arial"/>
            </a:endParaRPr>
          </a:p>
        </p:txBody>
      </p:sp>
      <p:sp>
        <p:nvSpPr>
          <p:cNvPr id="14" name="TextBox 13"/>
          <p:cNvSpPr txBox="1"/>
          <p:nvPr/>
        </p:nvSpPr>
        <p:spPr>
          <a:xfrm>
            <a:off x="1549695" y="2362200"/>
            <a:ext cx="7289505" cy="646331"/>
          </a:xfrm>
          <a:prstGeom prst="rect">
            <a:avLst/>
          </a:prstGeom>
          <a:noFill/>
          <a:ln w="34925">
            <a:solidFill>
              <a:schemeClr val="accent1"/>
            </a:solidFill>
          </a:ln>
        </p:spPr>
        <p:txBody>
          <a:bodyPr wrap="square" rtlCol="0">
            <a:spAutoFit/>
          </a:bodyPr>
          <a:lstStyle/>
          <a:p>
            <a:r>
              <a:rPr lang="en-US" b="1" spc="-1" dirty="0">
                <a:latin typeface="Arial" panose="020B0604020202020204" pitchFamily="34" charset="0"/>
                <a:cs typeface="Arial" panose="020B0604020202020204" pitchFamily="34" charset="0"/>
              </a:rPr>
              <a:t>14:17</a:t>
            </a:r>
            <a:r>
              <a:rPr lang="en-US" b="1" i="1" spc="-1" dirty="0">
                <a:latin typeface="Arial" panose="020B0604020202020204" pitchFamily="34" charset="0"/>
                <a:cs typeface="Arial" panose="020B0604020202020204" pitchFamily="34" charset="0"/>
              </a:rPr>
              <a:t>   </a:t>
            </a:r>
            <a:r>
              <a:rPr lang="en-US" b="1" i="1" spc="-1" dirty="0">
                <a:solidFill>
                  <a:srgbClr val="002060"/>
                </a:solidFill>
                <a:latin typeface="Arial" panose="020B0604020202020204" pitchFamily="34" charset="0"/>
                <a:cs typeface="Arial" panose="020B0604020202020204" pitchFamily="34" charset="0"/>
              </a:rPr>
              <a:t>Then the fame of David went out into all lands, and the LORD brought the fear of him upon all nations.</a:t>
            </a:r>
          </a:p>
        </p:txBody>
      </p:sp>
      <p:sp>
        <p:nvSpPr>
          <p:cNvPr id="13" name="TextBox 12"/>
          <p:cNvSpPr txBox="1"/>
          <p:nvPr/>
        </p:nvSpPr>
        <p:spPr>
          <a:xfrm>
            <a:off x="1524000" y="3657362"/>
            <a:ext cx="7315200" cy="1600438"/>
          </a:xfrm>
          <a:prstGeom prst="rect">
            <a:avLst/>
          </a:prstGeom>
          <a:noFill/>
          <a:ln w="34925">
            <a:solidFill>
              <a:schemeClr val="accent1"/>
            </a:solidFill>
          </a:ln>
        </p:spPr>
        <p:txBody>
          <a:bodyPr wrap="square" rtlCol="0">
            <a:spAutoFit/>
          </a:bodyPr>
          <a:lstStyle/>
          <a:p>
            <a:pPr>
              <a:lnSpc>
                <a:spcPct val="100000"/>
              </a:lnSpc>
            </a:pPr>
            <a:r>
              <a:rPr lang="en-US" b="1" spc="-1" dirty="0">
                <a:latin typeface="Arial" panose="020B0604020202020204" pitchFamily="34" charset="0"/>
                <a:cs typeface="Arial" panose="020B0604020202020204" pitchFamily="34" charset="0"/>
              </a:rPr>
              <a:t>15:15</a:t>
            </a:r>
            <a:r>
              <a:rPr lang="en-US" b="1" i="1" spc="-1" dirty="0">
                <a:solidFill>
                  <a:srgbClr val="002060"/>
                </a:solidFill>
                <a:latin typeface="Arial" panose="020B0604020202020204" pitchFamily="34" charset="0"/>
                <a:cs typeface="Arial" panose="020B0604020202020204" pitchFamily="34" charset="0"/>
              </a:rPr>
              <a:t>  And the children of the Levites bore the ark of God on their shoulders, by its poles, as Moses had commanded according to the word of the LORD.</a:t>
            </a:r>
          </a:p>
          <a:p>
            <a:pPr>
              <a:lnSpc>
                <a:spcPct val="100000"/>
              </a:lnSpc>
            </a:pPr>
            <a:endParaRPr lang="en-US" sz="800" b="1" i="1" spc="-1" dirty="0">
              <a:solidFill>
                <a:srgbClr val="002060"/>
              </a:solidFill>
              <a:latin typeface="Arial" panose="020B0604020202020204" pitchFamily="34" charset="0"/>
              <a:cs typeface="Arial" panose="020B0604020202020204" pitchFamily="34" charset="0"/>
            </a:endParaRPr>
          </a:p>
          <a:p>
            <a:pPr>
              <a:lnSpc>
                <a:spcPct val="100000"/>
              </a:lnSpc>
            </a:pPr>
            <a:r>
              <a:rPr lang="en-US" b="1" spc="-1" dirty="0">
                <a:latin typeface="Arial" panose="020B0604020202020204" pitchFamily="34" charset="0"/>
                <a:cs typeface="Arial" panose="020B0604020202020204" pitchFamily="34" charset="0"/>
              </a:rPr>
              <a:t>16:1</a:t>
            </a:r>
            <a:r>
              <a:rPr lang="en-US" b="1" i="1" spc="-1" dirty="0">
                <a:solidFill>
                  <a:srgbClr val="002060"/>
                </a:solidFill>
                <a:latin typeface="Arial" panose="020B0604020202020204" pitchFamily="34" charset="0"/>
                <a:cs typeface="Arial" panose="020B0604020202020204" pitchFamily="34" charset="0"/>
              </a:rPr>
              <a:t>  So they brought the ark of God, and set it in the midst of the tabernacle that David had erected for it.</a:t>
            </a:r>
          </a:p>
        </p:txBody>
      </p:sp>
    </p:spTree>
    <p:extLst>
      <p:ext uri="{BB962C8B-B14F-4D97-AF65-F5344CB8AC3E}">
        <p14:creationId xmlns:p14="http://schemas.microsoft.com/office/powerpoint/2010/main" val="3467121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625895" y="2590800"/>
            <a:ext cx="7213305" cy="2308324"/>
          </a:xfrm>
          <a:prstGeom prst="rect">
            <a:avLst/>
          </a:prstGeom>
          <a:noFill/>
          <a:ln w="34925">
            <a:solidFill>
              <a:schemeClr val="accent1"/>
            </a:solidFill>
          </a:ln>
        </p:spPr>
        <p:txBody>
          <a:bodyPr wrap="square" rtlCol="0">
            <a:spAutoFit/>
          </a:bodyPr>
          <a:lstStyle/>
          <a:p>
            <a:pPr>
              <a:lnSpc>
                <a:spcPct val="100000"/>
              </a:lnSpc>
            </a:pPr>
            <a:r>
              <a:rPr lang="en-US" b="1" spc="-1" dirty="0">
                <a:solidFill>
                  <a:srgbClr val="000000"/>
                </a:solidFill>
                <a:latin typeface="Arial" panose="020B0604020202020204" pitchFamily="34" charset="0"/>
                <a:cs typeface="Arial" panose="020B0604020202020204" pitchFamily="34" charset="0"/>
              </a:rPr>
              <a:t>17:12</a:t>
            </a:r>
            <a:r>
              <a:rPr lang="en-US" b="1" i="1" spc="-1" dirty="0">
                <a:solidFill>
                  <a:srgbClr val="000000"/>
                </a:solidFill>
                <a:latin typeface="Arial" panose="020B0604020202020204" pitchFamily="34" charset="0"/>
                <a:cs typeface="Arial" panose="020B0604020202020204" pitchFamily="34" charset="0"/>
              </a:rPr>
              <a:t>  </a:t>
            </a:r>
            <a:r>
              <a:rPr lang="en-US" b="1" i="1" spc="-1" dirty="0">
                <a:solidFill>
                  <a:srgbClr val="002060"/>
                </a:solidFill>
                <a:latin typeface="Arial" panose="020B0604020202020204" pitchFamily="34" charset="0"/>
                <a:cs typeface="Arial" panose="020B0604020202020204" pitchFamily="34" charset="0"/>
              </a:rPr>
              <a:t>"He shall build Me a house, and I will establish his throne forever.” </a:t>
            </a:r>
            <a:r>
              <a:rPr lang="en-US" b="1" spc="-1" dirty="0">
                <a:solidFill>
                  <a:srgbClr val="002060"/>
                </a:solidFill>
                <a:latin typeface="Arial" panose="020B0604020202020204" pitchFamily="34" charset="0"/>
                <a:cs typeface="Arial" panose="020B0604020202020204" pitchFamily="34" charset="0"/>
              </a:rPr>
              <a:t>  </a:t>
            </a:r>
            <a:r>
              <a:rPr lang="en-US" b="1" spc="-1" dirty="0">
                <a:solidFill>
                  <a:srgbClr val="000000"/>
                </a:solidFill>
                <a:latin typeface="Arial" panose="020B0604020202020204" pitchFamily="34" charset="0"/>
                <a:cs typeface="Arial" panose="020B0604020202020204" pitchFamily="34" charset="0"/>
              </a:rPr>
              <a:t>(God, thru Nathan, to David about Solomon) </a:t>
            </a:r>
            <a:endParaRPr lang="en-US" sz="800" b="1" spc="-1" dirty="0">
              <a:solidFill>
                <a:srgbClr val="000000"/>
              </a:solidFill>
              <a:latin typeface="Arial" panose="020B0604020202020204" pitchFamily="34" charset="0"/>
              <a:cs typeface="Arial" panose="020B0604020202020204" pitchFamily="34" charset="0"/>
            </a:endParaRPr>
          </a:p>
          <a:p>
            <a:pPr>
              <a:lnSpc>
                <a:spcPct val="100000"/>
              </a:lnSpc>
            </a:pPr>
            <a:r>
              <a:rPr lang="en-US" b="1" spc="-1" dirty="0">
                <a:solidFill>
                  <a:srgbClr val="000000"/>
                </a:solidFill>
                <a:latin typeface="Arial" panose="020B0604020202020204" pitchFamily="34" charset="0"/>
                <a:cs typeface="Arial" panose="020B0604020202020204" pitchFamily="34" charset="0"/>
              </a:rPr>
              <a:t>17:20  </a:t>
            </a:r>
            <a:r>
              <a:rPr lang="en-US" b="1" i="1" spc="-1" dirty="0">
                <a:solidFill>
                  <a:srgbClr val="002060"/>
                </a:solidFill>
                <a:latin typeface="Arial" panose="020B0604020202020204" pitchFamily="34" charset="0"/>
                <a:cs typeface="Arial" panose="020B0604020202020204" pitchFamily="34" charset="0"/>
              </a:rPr>
              <a:t>"O LORD, there is none like You, nor is there any God besides You.”</a:t>
            </a:r>
          </a:p>
          <a:p>
            <a:pPr>
              <a:lnSpc>
                <a:spcPct val="100000"/>
              </a:lnSpc>
            </a:pPr>
            <a:r>
              <a:rPr lang="en-US" b="1" spc="-1" dirty="0">
                <a:solidFill>
                  <a:srgbClr val="000000"/>
                </a:solidFill>
                <a:latin typeface="Arial" panose="020B0604020202020204" pitchFamily="34" charset="0"/>
                <a:cs typeface="Arial" panose="020B0604020202020204" pitchFamily="34" charset="0"/>
              </a:rPr>
              <a:t>17:24  </a:t>
            </a:r>
            <a:r>
              <a:rPr lang="en-US" b="1" i="1" spc="-1" dirty="0">
                <a:solidFill>
                  <a:srgbClr val="002060"/>
                </a:solidFill>
                <a:latin typeface="Arial" panose="020B0604020202020204" pitchFamily="34" charset="0"/>
                <a:cs typeface="Arial" panose="020B0604020202020204" pitchFamily="34" charset="0"/>
              </a:rPr>
              <a:t>"So let it be established, that Your name may be magnified forever, saying, 'The LORD of hosts, the God of Israel, is Israel's God.' And let the house of Your servant David be established before You.”</a:t>
            </a:r>
          </a:p>
        </p:txBody>
      </p:sp>
      <p:sp>
        <p:nvSpPr>
          <p:cNvPr id="8" name="Rectangle 7"/>
          <p:cNvSpPr/>
          <p:nvPr/>
        </p:nvSpPr>
        <p:spPr>
          <a:xfrm>
            <a:off x="0" y="0"/>
            <a:ext cx="9144000" cy="12954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8" name="CustomShape 1"/>
          <p:cNvSpPr/>
          <p:nvPr/>
        </p:nvSpPr>
        <p:spPr>
          <a:xfrm>
            <a:off x="952200" y="408600"/>
            <a:ext cx="5702760" cy="774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4500" b="1" spc="-1" dirty="0">
                <a:solidFill>
                  <a:srgbClr val="F0AD00"/>
                </a:solidFill>
                <a:latin typeface="Corbel"/>
                <a:ea typeface="DejaVu Sans"/>
              </a:rPr>
              <a:t>David &amp; the Temple</a:t>
            </a:r>
            <a:endParaRPr lang="en-US" sz="4500" b="0" strike="noStrike" spc="-1" dirty="0">
              <a:latin typeface="Arial"/>
            </a:endParaRPr>
          </a:p>
        </p:txBody>
      </p:sp>
      <p:sp>
        <p:nvSpPr>
          <p:cNvPr id="209" name="CustomShape 2"/>
          <p:cNvSpPr/>
          <p:nvPr/>
        </p:nvSpPr>
        <p:spPr>
          <a:xfrm>
            <a:off x="41760" y="1371600"/>
            <a:ext cx="1045080" cy="4997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pPr>
            <a:r>
              <a:rPr lang="en-US" sz="2400" b="1" u="sng" strike="noStrike" spc="-1" dirty="0">
                <a:uFillTx/>
                <a:latin typeface="Arial"/>
              </a:rPr>
              <a:t>Chap</a:t>
            </a:r>
            <a:endParaRPr lang="en-US" sz="2400" b="0" strike="noStrike" spc="-1" dirty="0">
              <a:latin typeface="Arial"/>
            </a:endParaRPr>
          </a:p>
          <a:p>
            <a:pPr algn="ctr">
              <a:lnSpc>
                <a:spcPct val="100000"/>
              </a:lnSpc>
            </a:pPr>
            <a:endParaRPr lang="en-US" sz="1000" b="0" strike="noStrike" spc="-1" dirty="0">
              <a:latin typeface="Arial"/>
            </a:endParaRPr>
          </a:p>
          <a:p>
            <a:pPr algn="ctr">
              <a:lnSpc>
                <a:spcPct val="100000"/>
              </a:lnSpc>
            </a:pPr>
            <a:r>
              <a:rPr lang="en-US" sz="2200" b="1" spc="-1" dirty="0">
                <a:latin typeface="Arial"/>
              </a:rPr>
              <a:t>17</a:t>
            </a:r>
            <a:endParaRPr lang="en-US" sz="2200" b="0" strike="noStrike" spc="-1" dirty="0">
              <a:latin typeface="Arial"/>
            </a:endParaRPr>
          </a:p>
          <a:p>
            <a:pPr algn="ctr">
              <a:lnSpc>
                <a:spcPct val="100000"/>
              </a:lnSpc>
            </a:pPr>
            <a:endParaRPr lang="en-US" sz="2200" b="0" strike="noStrike" spc="-1" dirty="0">
              <a:latin typeface="Arial"/>
            </a:endParaRPr>
          </a:p>
          <a:p>
            <a:pPr algn="ctr">
              <a:lnSpc>
                <a:spcPct val="100000"/>
              </a:lnSpc>
            </a:pPr>
            <a:endParaRPr lang="en-US" sz="2200" b="0" strike="noStrike" spc="-1" dirty="0">
              <a:latin typeface="Arial"/>
            </a:endParaRPr>
          </a:p>
          <a:p>
            <a:pPr algn="ctr">
              <a:lnSpc>
                <a:spcPct val="100000"/>
              </a:lnSpc>
            </a:pPr>
            <a:endParaRPr lang="en-US" sz="1200" b="0" strike="noStrike" spc="-1" dirty="0">
              <a:latin typeface="Arial"/>
            </a:endParaRPr>
          </a:p>
          <a:p>
            <a:pPr algn="ctr">
              <a:lnSpc>
                <a:spcPct val="100000"/>
              </a:lnSpc>
            </a:pPr>
            <a:endParaRPr lang="en-US" sz="1200" b="0" strike="noStrike" spc="-1" dirty="0">
              <a:latin typeface="Arial"/>
            </a:endParaRPr>
          </a:p>
          <a:p>
            <a:pPr algn="ctr">
              <a:lnSpc>
                <a:spcPct val="100000"/>
              </a:lnSpc>
            </a:pPr>
            <a:endParaRPr lang="en-US" sz="1200" spc="-1" dirty="0">
              <a:latin typeface="Arial"/>
            </a:endParaRPr>
          </a:p>
          <a:p>
            <a:pPr algn="ctr">
              <a:lnSpc>
                <a:spcPct val="100000"/>
              </a:lnSpc>
            </a:pPr>
            <a:endParaRPr lang="en-US" sz="1200" b="0" strike="noStrike" spc="-1" dirty="0">
              <a:latin typeface="Arial"/>
            </a:endParaRPr>
          </a:p>
          <a:p>
            <a:pPr algn="ctr">
              <a:lnSpc>
                <a:spcPct val="100000"/>
              </a:lnSpc>
            </a:pPr>
            <a:endParaRPr lang="en-US" sz="1200" spc="-1" dirty="0">
              <a:latin typeface="Arial"/>
            </a:endParaRPr>
          </a:p>
          <a:p>
            <a:pPr algn="ctr">
              <a:lnSpc>
                <a:spcPct val="100000"/>
              </a:lnSpc>
            </a:pPr>
            <a:endParaRPr lang="en-US" sz="1200" b="0" strike="noStrike" spc="-1" dirty="0">
              <a:latin typeface="Arial"/>
            </a:endParaRPr>
          </a:p>
          <a:p>
            <a:pPr algn="ctr">
              <a:lnSpc>
                <a:spcPct val="100000"/>
              </a:lnSpc>
            </a:pPr>
            <a:endParaRPr lang="en-US" sz="1200" b="0" strike="noStrike" spc="-1" dirty="0">
              <a:latin typeface="Arial"/>
            </a:endParaRPr>
          </a:p>
          <a:p>
            <a:pPr algn="ctr">
              <a:lnSpc>
                <a:spcPct val="100000"/>
              </a:lnSpc>
            </a:pPr>
            <a:endParaRPr lang="en-US" sz="1200" b="0" strike="noStrike" spc="-1" dirty="0">
              <a:latin typeface="Arial"/>
            </a:endParaRPr>
          </a:p>
          <a:p>
            <a:pPr algn="ctr">
              <a:lnSpc>
                <a:spcPct val="100000"/>
              </a:lnSpc>
            </a:pPr>
            <a:endParaRPr lang="en-US" sz="1200" b="0" strike="noStrike" spc="-1" dirty="0">
              <a:latin typeface="Arial"/>
            </a:endParaRPr>
          </a:p>
          <a:p>
            <a:pPr algn="ctr">
              <a:lnSpc>
                <a:spcPct val="100000"/>
              </a:lnSpc>
            </a:pPr>
            <a:endParaRPr lang="en-US" sz="2000" b="0" strike="noStrike" spc="-1" dirty="0">
              <a:latin typeface="Arial"/>
            </a:endParaRPr>
          </a:p>
          <a:p>
            <a:pPr algn="ctr">
              <a:lnSpc>
                <a:spcPct val="100000"/>
              </a:lnSpc>
            </a:pPr>
            <a:r>
              <a:rPr lang="en-US" sz="2200" b="1" spc="-1" dirty="0">
                <a:latin typeface="Arial"/>
              </a:rPr>
              <a:t>18</a:t>
            </a:r>
            <a:endParaRPr lang="en-US" sz="2200" b="0" strike="noStrike" spc="-1" dirty="0">
              <a:latin typeface="Arial"/>
            </a:endParaRPr>
          </a:p>
          <a:p>
            <a:pPr algn="ctr">
              <a:lnSpc>
                <a:spcPct val="100000"/>
              </a:lnSpc>
            </a:pPr>
            <a:endParaRPr lang="en-US" sz="2200" b="0" strike="noStrike" spc="-1" dirty="0">
              <a:latin typeface="Arial"/>
            </a:endParaRPr>
          </a:p>
          <a:p>
            <a:pPr algn="ctr">
              <a:lnSpc>
                <a:spcPct val="100000"/>
              </a:lnSpc>
            </a:pPr>
            <a:endParaRPr lang="en-US" sz="2000" b="0" strike="noStrike" spc="-1" dirty="0">
              <a:latin typeface="Arial"/>
            </a:endParaRPr>
          </a:p>
          <a:p>
            <a:pPr algn="ctr">
              <a:lnSpc>
                <a:spcPct val="100000"/>
              </a:lnSpc>
            </a:pPr>
            <a:r>
              <a:rPr lang="en-US" sz="2200" b="1" strike="noStrike" spc="-1" dirty="0">
                <a:latin typeface="Arial"/>
              </a:rPr>
              <a:t>19</a:t>
            </a:r>
          </a:p>
          <a:p>
            <a:pPr algn="ctr">
              <a:lnSpc>
                <a:spcPct val="100000"/>
              </a:lnSpc>
            </a:pPr>
            <a:endParaRPr lang="en-US" sz="1200" b="1" spc="-1" dirty="0">
              <a:latin typeface="Arial"/>
            </a:endParaRPr>
          </a:p>
          <a:p>
            <a:pPr algn="ctr">
              <a:lnSpc>
                <a:spcPct val="100000"/>
              </a:lnSpc>
            </a:pPr>
            <a:r>
              <a:rPr lang="en-US" sz="2200" b="1" strike="noStrike" spc="-1" dirty="0">
                <a:latin typeface="Arial"/>
              </a:rPr>
              <a:t>20</a:t>
            </a:r>
            <a:endParaRPr lang="en-US" sz="2200" b="0" strike="noStrike" spc="-1" dirty="0">
              <a:latin typeface="Arial"/>
            </a:endParaRPr>
          </a:p>
        </p:txBody>
      </p:sp>
      <p:sp>
        <p:nvSpPr>
          <p:cNvPr id="210" name="CustomShape 3"/>
          <p:cNvSpPr/>
          <p:nvPr/>
        </p:nvSpPr>
        <p:spPr>
          <a:xfrm>
            <a:off x="1086840" y="1371600"/>
            <a:ext cx="7980960" cy="3580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2400" b="1" u="sng" strike="noStrike" spc="-1" dirty="0">
                <a:uFillTx/>
                <a:latin typeface="Arial"/>
              </a:rPr>
              <a:t>Principal Events </a:t>
            </a:r>
            <a:r>
              <a:rPr lang="en-US" sz="2200" b="1" u="sng" strike="noStrike" spc="-1" dirty="0">
                <a:uFillTx/>
                <a:latin typeface="Arial"/>
              </a:rPr>
              <a:t>(with key verses)</a:t>
            </a:r>
            <a:endParaRPr lang="en-US" sz="2200" b="0" strike="noStrike" spc="-1" dirty="0">
              <a:latin typeface="Arial"/>
            </a:endParaRPr>
          </a:p>
          <a:p>
            <a:pPr>
              <a:lnSpc>
                <a:spcPct val="100000"/>
              </a:lnSpc>
            </a:pPr>
            <a:endParaRPr lang="en-US" sz="1000" b="0" strike="noStrike" spc="-1" dirty="0">
              <a:latin typeface="Arial"/>
            </a:endParaRPr>
          </a:p>
          <a:p>
            <a:pPr>
              <a:lnSpc>
                <a:spcPct val="100000"/>
              </a:lnSpc>
            </a:pPr>
            <a:r>
              <a:rPr lang="en-US" sz="2200" b="1" strike="noStrike" spc="-1" dirty="0">
                <a:solidFill>
                  <a:srgbClr val="000000"/>
                </a:solidFill>
                <a:latin typeface="Arial"/>
              </a:rPr>
              <a:t>Nathan tells David his son, not he, will build God’s house; David praises God anyway.</a:t>
            </a:r>
          </a:p>
          <a:p>
            <a:pPr>
              <a:lnSpc>
                <a:spcPct val="100000"/>
              </a:lnSpc>
            </a:pPr>
            <a:endParaRPr lang="en-US" sz="1600" b="0" strike="noStrike" spc="-1" dirty="0">
              <a:latin typeface="Arial"/>
            </a:endParaRPr>
          </a:p>
          <a:p>
            <a:pPr>
              <a:lnSpc>
                <a:spcPct val="100000"/>
              </a:lnSpc>
            </a:pPr>
            <a:endParaRPr lang="en-US" sz="2000" b="1" spc="-1" dirty="0">
              <a:solidFill>
                <a:srgbClr val="000000"/>
              </a:solidFill>
              <a:latin typeface="Arial"/>
            </a:endParaRPr>
          </a:p>
          <a:p>
            <a:pPr>
              <a:lnSpc>
                <a:spcPct val="100000"/>
              </a:lnSpc>
            </a:pPr>
            <a:endParaRPr lang="en-US" sz="2000" b="0" strike="noStrike" spc="-1" dirty="0">
              <a:latin typeface="Arial"/>
            </a:endParaRPr>
          </a:p>
          <a:p>
            <a:pPr>
              <a:lnSpc>
                <a:spcPct val="100000"/>
              </a:lnSpc>
            </a:pPr>
            <a:endParaRPr lang="en-US" sz="2000" spc="-1" dirty="0">
              <a:latin typeface="Arial"/>
            </a:endParaRPr>
          </a:p>
          <a:p>
            <a:pPr>
              <a:lnSpc>
                <a:spcPct val="100000"/>
              </a:lnSpc>
            </a:pPr>
            <a:endParaRPr lang="en-US" sz="2000" b="0" strike="noStrike" spc="-1" dirty="0">
              <a:latin typeface="Arial"/>
            </a:endParaRPr>
          </a:p>
          <a:p>
            <a:pPr>
              <a:lnSpc>
                <a:spcPct val="100000"/>
              </a:lnSpc>
            </a:pPr>
            <a:endParaRPr lang="en-US" sz="1000" b="0" strike="noStrike" spc="-1" dirty="0">
              <a:latin typeface="Arial"/>
            </a:endParaRPr>
          </a:p>
          <a:p>
            <a:pPr>
              <a:lnSpc>
                <a:spcPct val="100000"/>
              </a:lnSpc>
            </a:pPr>
            <a:endParaRPr lang="en-US" sz="1200" b="1" strike="noStrike" spc="-1" dirty="0">
              <a:solidFill>
                <a:srgbClr val="000000"/>
              </a:solidFill>
              <a:latin typeface="Arial"/>
            </a:endParaRPr>
          </a:p>
          <a:p>
            <a:pPr>
              <a:lnSpc>
                <a:spcPct val="100000"/>
              </a:lnSpc>
            </a:pPr>
            <a:endParaRPr lang="en-US" sz="1200" b="1" strike="noStrike" spc="-1" dirty="0">
              <a:solidFill>
                <a:srgbClr val="000000"/>
              </a:solidFill>
              <a:latin typeface="Arial"/>
            </a:endParaRPr>
          </a:p>
          <a:p>
            <a:pPr>
              <a:lnSpc>
                <a:spcPct val="100000"/>
              </a:lnSpc>
            </a:pPr>
            <a:endParaRPr lang="en-US" sz="2000" b="1" strike="noStrike" spc="-1" dirty="0">
              <a:solidFill>
                <a:srgbClr val="000000"/>
              </a:solidFill>
              <a:latin typeface="Arial"/>
            </a:endParaRPr>
          </a:p>
          <a:p>
            <a:pPr>
              <a:lnSpc>
                <a:spcPct val="100000"/>
              </a:lnSpc>
            </a:pPr>
            <a:r>
              <a:rPr lang="en-US" sz="2200" b="1" strike="noStrike" spc="-1" dirty="0">
                <a:solidFill>
                  <a:srgbClr val="000000"/>
                </a:solidFill>
                <a:latin typeface="Arial"/>
              </a:rPr>
              <a:t>David battles and defeats many nations, with God’s help.</a:t>
            </a:r>
            <a:endParaRPr lang="en-US" sz="2200" b="0" strike="noStrike" spc="-1" dirty="0">
              <a:latin typeface="Arial"/>
            </a:endParaRPr>
          </a:p>
          <a:p>
            <a:pPr>
              <a:lnSpc>
                <a:spcPct val="100000"/>
              </a:lnSpc>
            </a:pPr>
            <a:endParaRPr lang="en-US" sz="2200" b="0" strike="noStrike" spc="-1" dirty="0">
              <a:latin typeface="Arial"/>
            </a:endParaRPr>
          </a:p>
          <a:p>
            <a:pPr>
              <a:lnSpc>
                <a:spcPct val="100000"/>
              </a:lnSpc>
            </a:pPr>
            <a:r>
              <a:rPr lang="en-US" sz="2000" b="1" strike="noStrike" spc="-1" dirty="0">
                <a:solidFill>
                  <a:srgbClr val="000000"/>
                </a:solidFill>
                <a:latin typeface="Arial"/>
              </a:rPr>
              <a:t>	</a:t>
            </a:r>
            <a:endParaRPr lang="en-US" sz="2000" b="0" strike="noStrike" spc="-1" dirty="0">
              <a:latin typeface="Arial"/>
            </a:endParaRPr>
          </a:p>
          <a:p>
            <a:pPr>
              <a:lnSpc>
                <a:spcPct val="100000"/>
              </a:lnSpc>
            </a:pPr>
            <a:r>
              <a:rPr lang="en-US" sz="2200" b="1" strike="noStrike" spc="-1" dirty="0">
                <a:solidFill>
                  <a:srgbClr val="000000"/>
                </a:solidFill>
                <a:latin typeface="Arial"/>
              </a:rPr>
              <a:t>More war as David battles &amp; defeats Ammonites, Syrians</a:t>
            </a:r>
          </a:p>
          <a:p>
            <a:pPr>
              <a:lnSpc>
                <a:spcPct val="100000"/>
              </a:lnSpc>
            </a:pPr>
            <a:endParaRPr lang="en-US" sz="1200" b="1" spc="-1" dirty="0">
              <a:solidFill>
                <a:srgbClr val="000000"/>
              </a:solidFill>
              <a:latin typeface="Arial"/>
            </a:endParaRPr>
          </a:p>
          <a:p>
            <a:pPr>
              <a:lnSpc>
                <a:spcPct val="100000"/>
              </a:lnSpc>
            </a:pPr>
            <a:r>
              <a:rPr lang="en-US" sz="2200" b="1" strike="noStrike" spc="-1" dirty="0">
                <a:latin typeface="Arial"/>
              </a:rPr>
              <a:t>War with Philistines again; Philistine giants killed at Gath.</a:t>
            </a:r>
          </a:p>
        </p:txBody>
      </p:sp>
      <p:sp>
        <p:nvSpPr>
          <p:cNvPr id="14" name="TextBox 13"/>
          <p:cNvSpPr txBox="1"/>
          <p:nvPr/>
        </p:nvSpPr>
        <p:spPr>
          <a:xfrm>
            <a:off x="1625895" y="5221069"/>
            <a:ext cx="7213305" cy="646331"/>
          </a:xfrm>
          <a:prstGeom prst="rect">
            <a:avLst/>
          </a:prstGeom>
          <a:noFill/>
          <a:ln w="34925">
            <a:solidFill>
              <a:schemeClr val="accent1"/>
            </a:solidFill>
          </a:ln>
        </p:spPr>
        <p:txBody>
          <a:bodyPr wrap="square" rtlCol="0">
            <a:spAutoFit/>
          </a:bodyPr>
          <a:lstStyle/>
          <a:p>
            <a:r>
              <a:rPr lang="en-US" b="1" spc="-1" dirty="0">
                <a:latin typeface="Arial" panose="020B0604020202020204" pitchFamily="34" charset="0"/>
                <a:cs typeface="Arial" panose="020B0604020202020204" pitchFamily="34" charset="0"/>
              </a:rPr>
              <a:t>18:14</a:t>
            </a:r>
            <a:r>
              <a:rPr lang="en-US" b="1" i="1" spc="-1" dirty="0">
                <a:latin typeface="Arial" panose="020B0604020202020204" pitchFamily="34" charset="0"/>
                <a:cs typeface="Arial" panose="020B0604020202020204" pitchFamily="34" charset="0"/>
              </a:rPr>
              <a:t>   </a:t>
            </a:r>
            <a:r>
              <a:rPr lang="en-US" b="1" i="1" spc="-1" dirty="0">
                <a:solidFill>
                  <a:srgbClr val="002060"/>
                </a:solidFill>
                <a:latin typeface="Arial" panose="020B0604020202020204" pitchFamily="34" charset="0"/>
                <a:cs typeface="Arial" panose="020B0604020202020204" pitchFamily="34" charset="0"/>
              </a:rPr>
              <a:t>So David reigned over all Israel, and administered judgment and justice to all his people.</a:t>
            </a:r>
          </a:p>
        </p:txBody>
      </p:sp>
    </p:spTree>
    <p:extLst>
      <p:ext uri="{BB962C8B-B14F-4D97-AF65-F5344CB8AC3E}">
        <p14:creationId xmlns:p14="http://schemas.microsoft.com/office/powerpoint/2010/main" val="1744923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9144000" cy="12954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8" name="CustomShape 1"/>
          <p:cNvSpPr/>
          <p:nvPr/>
        </p:nvSpPr>
        <p:spPr>
          <a:xfrm>
            <a:off x="952200" y="408600"/>
            <a:ext cx="5702760" cy="774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4500" b="1" spc="-1" dirty="0">
                <a:solidFill>
                  <a:srgbClr val="F0AD00"/>
                </a:solidFill>
                <a:latin typeface="Corbel"/>
                <a:ea typeface="DejaVu Sans"/>
              </a:rPr>
              <a:t>David &amp; the Temple</a:t>
            </a:r>
            <a:endParaRPr lang="en-US" sz="4500" b="0" strike="noStrike" spc="-1" dirty="0">
              <a:latin typeface="Arial"/>
            </a:endParaRPr>
          </a:p>
        </p:txBody>
      </p:sp>
      <p:sp>
        <p:nvSpPr>
          <p:cNvPr id="209" name="CustomShape 2"/>
          <p:cNvSpPr/>
          <p:nvPr/>
        </p:nvSpPr>
        <p:spPr>
          <a:xfrm>
            <a:off x="41760" y="1479600"/>
            <a:ext cx="1045080" cy="3894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pPr>
            <a:r>
              <a:rPr lang="en-US" sz="2400" b="1" u="sng" strike="noStrike" spc="-1" dirty="0">
                <a:uFillTx/>
                <a:latin typeface="Arial"/>
              </a:rPr>
              <a:t>Chap</a:t>
            </a:r>
            <a:endParaRPr lang="en-US" sz="2400" b="0" strike="noStrike" spc="-1" dirty="0">
              <a:latin typeface="Arial"/>
            </a:endParaRPr>
          </a:p>
          <a:p>
            <a:pPr algn="ctr">
              <a:lnSpc>
                <a:spcPct val="100000"/>
              </a:lnSpc>
            </a:pPr>
            <a:endParaRPr lang="en-US" sz="1000" b="0" strike="noStrike" spc="-1" dirty="0">
              <a:latin typeface="Arial"/>
            </a:endParaRPr>
          </a:p>
          <a:p>
            <a:pPr algn="ctr">
              <a:lnSpc>
                <a:spcPct val="100000"/>
              </a:lnSpc>
            </a:pPr>
            <a:r>
              <a:rPr lang="en-US" sz="2200" b="1" spc="-1" dirty="0">
                <a:latin typeface="Arial"/>
              </a:rPr>
              <a:t>21</a:t>
            </a:r>
            <a:endParaRPr lang="en-US" sz="2200" b="0" strike="noStrike" spc="-1" dirty="0">
              <a:latin typeface="Arial"/>
            </a:endParaRPr>
          </a:p>
          <a:p>
            <a:pPr algn="ctr">
              <a:lnSpc>
                <a:spcPct val="100000"/>
              </a:lnSpc>
            </a:pPr>
            <a:endParaRPr lang="en-US" sz="2200" b="0" strike="noStrike" spc="-1" dirty="0">
              <a:latin typeface="Arial"/>
            </a:endParaRPr>
          </a:p>
          <a:p>
            <a:pPr algn="ctr">
              <a:lnSpc>
                <a:spcPct val="100000"/>
              </a:lnSpc>
            </a:pPr>
            <a:endParaRPr lang="en-US" sz="2200" b="0" strike="noStrike" spc="-1" dirty="0">
              <a:latin typeface="Arial"/>
            </a:endParaRPr>
          </a:p>
          <a:p>
            <a:pPr algn="ctr">
              <a:lnSpc>
                <a:spcPct val="100000"/>
              </a:lnSpc>
            </a:pPr>
            <a:endParaRPr lang="en-US" sz="1200" b="0" strike="noStrike" spc="-1" dirty="0">
              <a:latin typeface="Arial"/>
            </a:endParaRPr>
          </a:p>
          <a:p>
            <a:pPr algn="ctr">
              <a:lnSpc>
                <a:spcPct val="100000"/>
              </a:lnSpc>
            </a:pPr>
            <a:endParaRPr lang="en-US" sz="1200" spc="-1" dirty="0">
              <a:latin typeface="Arial"/>
            </a:endParaRPr>
          </a:p>
          <a:p>
            <a:pPr algn="ctr">
              <a:lnSpc>
                <a:spcPct val="100000"/>
              </a:lnSpc>
            </a:pPr>
            <a:endParaRPr lang="en-US" sz="1200" b="0" strike="noStrike" spc="-1" dirty="0">
              <a:latin typeface="Arial"/>
            </a:endParaRPr>
          </a:p>
          <a:p>
            <a:pPr algn="ctr">
              <a:lnSpc>
                <a:spcPct val="100000"/>
              </a:lnSpc>
            </a:pPr>
            <a:endParaRPr lang="en-US" sz="1200" spc="-1" dirty="0">
              <a:latin typeface="Arial"/>
            </a:endParaRPr>
          </a:p>
          <a:p>
            <a:pPr algn="ctr">
              <a:lnSpc>
                <a:spcPct val="100000"/>
              </a:lnSpc>
            </a:pPr>
            <a:endParaRPr lang="en-US" sz="1200" b="0" strike="noStrike" spc="-1" dirty="0">
              <a:latin typeface="Arial"/>
            </a:endParaRPr>
          </a:p>
          <a:p>
            <a:pPr algn="ctr">
              <a:lnSpc>
                <a:spcPct val="100000"/>
              </a:lnSpc>
            </a:pPr>
            <a:endParaRPr lang="en-US" sz="1200" b="0" strike="noStrike" spc="-1" dirty="0">
              <a:latin typeface="Arial"/>
            </a:endParaRPr>
          </a:p>
          <a:p>
            <a:pPr algn="ctr">
              <a:lnSpc>
                <a:spcPct val="100000"/>
              </a:lnSpc>
            </a:pPr>
            <a:endParaRPr lang="en-US" sz="1200" b="0" strike="noStrike" spc="-1" dirty="0">
              <a:latin typeface="Arial"/>
            </a:endParaRPr>
          </a:p>
          <a:p>
            <a:pPr algn="ctr">
              <a:lnSpc>
                <a:spcPct val="100000"/>
              </a:lnSpc>
            </a:pPr>
            <a:endParaRPr lang="en-US" sz="1200" spc="-1" dirty="0">
              <a:latin typeface="Arial"/>
            </a:endParaRPr>
          </a:p>
          <a:p>
            <a:pPr algn="ctr">
              <a:lnSpc>
                <a:spcPct val="100000"/>
              </a:lnSpc>
            </a:pPr>
            <a:endParaRPr lang="en-US" sz="1200" b="0" strike="noStrike" spc="-1" dirty="0">
              <a:latin typeface="Arial"/>
            </a:endParaRPr>
          </a:p>
          <a:p>
            <a:pPr algn="ctr">
              <a:lnSpc>
                <a:spcPct val="100000"/>
              </a:lnSpc>
            </a:pPr>
            <a:endParaRPr lang="en-US" sz="2200" b="0" strike="noStrike" spc="-1" dirty="0">
              <a:latin typeface="Arial"/>
            </a:endParaRPr>
          </a:p>
          <a:p>
            <a:pPr algn="ctr">
              <a:lnSpc>
                <a:spcPct val="100000"/>
              </a:lnSpc>
            </a:pPr>
            <a:endParaRPr lang="en-US" sz="2200" b="0" strike="noStrike" spc="-1" dirty="0">
              <a:latin typeface="Arial"/>
            </a:endParaRPr>
          </a:p>
          <a:p>
            <a:pPr algn="ctr">
              <a:lnSpc>
                <a:spcPct val="100000"/>
              </a:lnSpc>
            </a:pPr>
            <a:endParaRPr lang="en-US" sz="2200" b="0" strike="noStrike" spc="-1" dirty="0">
              <a:latin typeface="Arial"/>
            </a:endParaRPr>
          </a:p>
        </p:txBody>
      </p:sp>
      <p:sp>
        <p:nvSpPr>
          <p:cNvPr id="210" name="CustomShape 3"/>
          <p:cNvSpPr/>
          <p:nvPr/>
        </p:nvSpPr>
        <p:spPr>
          <a:xfrm>
            <a:off x="1086840" y="1479240"/>
            <a:ext cx="7932960" cy="3580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2400" b="1" u="sng" strike="noStrike" spc="-1" dirty="0">
                <a:uFillTx/>
                <a:latin typeface="Arial"/>
              </a:rPr>
              <a:t>Principal Events </a:t>
            </a:r>
            <a:r>
              <a:rPr lang="en-US" sz="2200" b="1" u="sng" strike="noStrike" spc="-1" dirty="0">
                <a:uFillTx/>
                <a:latin typeface="Arial"/>
              </a:rPr>
              <a:t>(with key verses)</a:t>
            </a:r>
            <a:endParaRPr lang="en-US" sz="2200" b="0" strike="noStrike" spc="-1" dirty="0">
              <a:latin typeface="Arial"/>
            </a:endParaRPr>
          </a:p>
          <a:p>
            <a:pPr>
              <a:lnSpc>
                <a:spcPct val="100000"/>
              </a:lnSpc>
            </a:pPr>
            <a:endParaRPr lang="en-US" sz="1000" b="0" strike="noStrike" spc="-1" dirty="0">
              <a:latin typeface="Arial"/>
            </a:endParaRPr>
          </a:p>
          <a:p>
            <a:pPr>
              <a:lnSpc>
                <a:spcPct val="100000"/>
              </a:lnSpc>
            </a:pPr>
            <a:r>
              <a:rPr lang="en-US" sz="2200" b="1" strike="noStrike" spc="-1" dirty="0">
                <a:solidFill>
                  <a:srgbClr val="000000"/>
                </a:solidFill>
                <a:latin typeface="Arial"/>
              </a:rPr>
              <a:t>Satan influences David to conduct a census; God sends punishment;  David offers sacrifices for the sin.</a:t>
            </a:r>
            <a:endParaRPr lang="en-US" sz="1600" b="0" strike="noStrike" spc="-1" dirty="0">
              <a:latin typeface="Arial"/>
            </a:endParaRPr>
          </a:p>
          <a:p>
            <a:pPr>
              <a:lnSpc>
                <a:spcPct val="100000"/>
              </a:lnSpc>
            </a:pPr>
            <a:endParaRPr lang="en-US" sz="2000" b="1" spc="-1" dirty="0">
              <a:solidFill>
                <a:srgbClr val="000000"/>
              </a:solidFill>
              <a:latin typeface="Arial"/>
            </a:endParaRPr>
          </a:p>
          <a:p>
            <a:pPr>
              <a:lnSpc>
                <a:spcPct val="100000"/>
              </a:lnSpc>
            </a:pPr>
            <a:endParaRPr lang="en-US" sz="2000" b="0" strike="noStrike" spc="-1" dirty="0">
              <a:latin typeface="Arial"/>
            </a:endParaRPr>
          </a:p>
          <a:p>
            <a:pPr>
              <a:lnSpc>
                <a:spcPct val="100000"/>
              </a:lnSpc>
            </a:pPr>
            <a:endParaRPr lang="en-US" sz="2000" spc="-1" dirty="0">
              <a:latin typeface="Arial"/>
            </a:endParaRPr>
          </a:p>
          <a:p>
            <a:pPr>
              <a:lnSpc>
                <a:spcPct val="100000"/>
              </a:lnSpc>
            </a:pPr>
            <a:endParaRPr lang="en-US" sz="2000" b="0" strike="noStrike" spc="-1" dirty="0">
              <a:latin typeface="Arial"/>
            </a:endParaRPr>
          </a:p>
          <a:p>
            <a:pPr>
              <a:lnSpc>
                <a:spcPct val="100000"/>
              </a:lnSpc>
            </a:pPr>
            <a:endParaRPr lang="en-US" sz="1000" b="0" strike="noStrike" spc="-1" dirty="0">
              <a:latin typeface="Arial"/>
            </a:endParaRPr>
          </a:p>
          <a:p>
            <a:pPr>
              <a:lnSpc>
                <a:spcPct val="100000"/>
              </a:lnSpc>
            </a:pPr>
            <a:endParaRPr lang="en-US" sz="2200" b="1" strike="noStrike" spc="-1" dirty="0">
              <a:solidFill>
                <a:srgbClr val="000000"/>
              </a:solidFill>
              <a:latin typeface="Arial"/>
            </a:endParaRPr>
          </a:p>
          <a:p>
            <a:pPr>
              <a:lnSpc>
                <a:spcPct val="100000"/>
              </a:lnSpc>
            </a:pPr>
            <a:endParaRPr lang="en-US" sz="2200" b="1" spc="-1" dirty="0">
              <a:solidFill>
                <a:srgbClr val="000000"/>
              </a:solidFill>
              <a:latin typeface="Arial"/>
            </a:endParaRPr>
          </a:p>
          <a:p>
            <a:pPr>
              <a:lnSpc>
                <a:spcPct val="100000"/>
              </a:lnSpc>
            </a:pPr>
            <a:endParaRPr lang="en-US" sz="2200" b="1" strike="noStrike" spc="-1" dirty="0">
              <a:solidFill>
                <a:srgbClr val="000000"/>
              </a:solidFill>
              <a:latin typeface="Arial"/>
            </a:endParaRPr>
          </a:p>
        </p:txBody>
      </p:sp>
      <p:sp>
        <p:nvSpPr>
          <p:cNvPr id="13" name="TextBox 12"/>
          <p:cNvSpPr txBox="1"/>
          <p:nvPr/>
        </p:nvSpPr>
        <p:spPr>
          <a:xfrm>
            <a:off x="1613908" y="5562600"/>
            <a:ext cx="7225292" cy="923330"/>
          </a:xfrm>
          <a:prstGeom prst="rect">
            <a:avLst/>
          </a:prstGeom>
          <a:noFill/>
          <a:ln w="34925">
            <a:solidFill>
              <a:schemeClr val="accent1"/>
            </a:solidFill>
          </a:ln>
        </p:spPr>
        <p:txBody>
          <a:bodyPr wrap="square" rtlCol="0">
            <a:spAutoFit/>
          </a:bodyPr>
          <a:lstStyle/>
          <a:p>
            <a:pPr>
              <a:lnSpc>
                <a:spcPct val="100000"/>
              </a:lnSpc>
            </a:pPr>
            <a:r>
              <a:rPr lang="en-US" b="1" spc="-1" dirty="0">
                <a:solidFill>
                  <a:srgbClr val="000000"/>
                </a:solidFill>
                <a:latin typeface="Arial" panose="020B0604020202020204" pitchFamily="34" charset="0"/>
                <a:cs typeface="Arial" panose="020B0604020202020204" pitchFamily="34" charset="0"/>
              </a:rPr>
              <a:t>21:24</a:t>
            </a:r>
            <a:r>
              <a:rPr lang="en-US" b="1" i="1" spc="-1" dirty="0">
                <a:solidFill>
                  <a:srgbClr val="000000"/>
                </a:solidFill>
                <a:latin typeface="Arial" panose="020B0604020202020204" pitchFamily="34" charset="0"/>
                <a:cs typeface="Arial" panose="020B0604020202020204" pitchFamily="34" charset="0"/>
              </a:rPr>
              <a:t>  </a:t>
            </a:r>
            <a:r>
              <a:rPr lang="en-US" b="1" i="1" spc="-1" dirty="0">
                <a:solidFill>
                  <a:srgbClr val="002060"/>
                </a:solidFill>
                <a:latin typeface="Arial" panose="020B0604020202020204" pitchFamily="34" charset="0"/>
                <a:cs typeface="Arial" panose="020B0604020202020204" pitchFamily="34" charset="0"/>
              </a:rPr>
              <a:t>Then King David said to </a:t>
            </a:r>
            <a:r>
              <a:rPr lang="en-US" b="1" i="1" spc="-1" dirty="0" err="1">
                <a:solidFill>
                  <a:srgbClr val="002060"/>
                </a:solidFill>
                <a:latin typeface="Arial" panose="020B0604020202020204" pitchFamily="34" charset="0"/>
                <a:cs typeface="Arial" panose="020B0604020202020204" pitchFamily="34" charset="0"/>
              </a:rPr>
              <a:t>Ornan</a:t>
            </a:r>
            <a:r>
              <a:rPr lang="en-US" b="1" i="1" spc="-1" dirty="0">
                <a:solidFill>
                  <a:srgbClr val="002060"/>
                </a:solidFill>
                <a:latin typeface="Arial" panose="020B0604020202020204" pitchFamily="34" charset="0"/>
                <a:cs typeface="Arial" panose="020B0604020202020204" pitchFamily="34" charset="0"/>
              </a:rPr>
              <a:t>, "No, but I will surely buy it for the full price, for I will not take what is yours for the LORD, nor offer burnt offerings with that which costs me nothing."</a:t>
            </a:r>
            <a:endParaRPr lang="en-US" spc="-1" dirty="0">
              <a:solidFill>
                <a:srgbClr val="002060"/>
              </a:solidFill>
              <a:latin typeface="Arial" panose="020B0604020202020204" pitchFamily="34" charset="0"/>
              <a:cs typeface="Arial" panose="020B0604020202020204" pitchFamily="34" charset="0"/>
            </a:endParaRPr>
          </a:p>
        </p:txBody>
      </p:sp>
      <p:sp>
        <p:nvSpPr>
          <p:cNvPr id="14" name="TextBox 13"/>
          <p:cNvSpPr txBox="1"/>
          <p:nvPr/>
        </p:nvSpPr>
        <p:spPr>
          <a:xfrm>
            <a:off x="1625896" y="2706469"/>
            <a:ext cx="7213304" cy="2739211"/>
          </a:xfrm>
          <a:prstGeom prst="rect">
            <a:avLst/>
          </a:prstGeom>
          <a:noFill/>
          <a:ln w="34925">
            <a:solidFill>
              <a:schemeClr val="accent1"/>
            </a:solidFill>
          </a:ln>
        </p:spPr>
        <p:txBody>
          <a:bodyPr wrap="square" rtlCol="0">
            <a:spAutoFit/>
          </a:bodyPr>
          <a:lstStyle/>
          <a:p>
            <a:r>
              <a:rPr lang="en-US" b="1" spc="-1" dirty="0">
                <a:latin typeface="Arial" panose="020B0604020202020204" pitchFamily="34" charset="0"/>
                <a:cs typeface="Arial" panose="020B0604020202020204" pitchFamily="34" charset="0"/>
              </a:rPr>
              <a:t>21:1</a:t>
            </a:r>
            <a:r>
              <a:rPr lang="en-US" b="1" i="1" spc="-1" dirty="0">
                <a:latin typeface="Arial" panose="020B0604020202020204" pitchFamily="34" charset="0"/>
                <a:cs typeface="Arial" panose="020B0604020202020204" pitchFamily="34" charset="0"/>
              </a:rPr>
              <a:t>  </a:t>
            </a:r>
            <a:r>
              <a:rPr lang="en-US" b="1" i="1" spc="-1" dirty="0">
                <a:solidFill>
                  <a:srgbClr val="002060"/>
                </a:solidFill>
                <a:latin typeface="Arial" panose="020B0604020202020204" pitchFamily="34" charset="0"/>
                <a:cs typeface="Arial" panose="020B0604020202020204" pitchFamily="34" charset="0"/>
              </a:rPr>
              <a:t>Now Satan stood up against Israel, and moved David to number Israel</a:t>
            </a:r>
            <a:r>
              <a:rPr lang="en-US" b="1" i="1" spc="-1" dirty="0">
                <a:latin typeface="Arial" panose="020B0604020202020204" pitchFamily="34" charset="0"/>
                <a:cs typeface="Arial" panose="020B0604020202020204" pitchFamily="34" charset="0"/>
              </a:rPr>
              <a:t>.  </a:t>
            </a:r>
          </a:p>
          <a:p>
            <a:endParaRPr lang="en-US" b="1" i="1" spc="-1" dirty="0">
              <a:latin typeface="Arial" panose="020B0604020202020204" pitchFamily="34" charset="0"/>
              <a:cs typeface="Arial" panose="020B0604020202020204" pitchFamily="34" charset="0"/>
            </a:endParaRPr>
          </a:p>
          <a:p>
            <a:endParaRPr lang="en-US" b="1" i="1" spc="-1" dirty="0">
              <a:latin typeface="Arial" panose="020B0604020202020204" pitchFamily="34" charset="0"/>
              <a:cs typeface="Arial" panose="020B0604020202020204" pitchFamily="34" charset="0"/>
            </a:endParaRPr>
          </a:p>
          <a:p>
            <a:endParaRPr lang="en-US" b="1" i="1" spc="-1" dirty="0">
              <a:latin typeface="Arial" panose="020B0604020202020204" pitchFamily="34" charset="0"/>
              <a:cs typeface="Arial" panose="020B0604020202020204" pitchFamily="34" charset="0"/>
            </a:endParaRPr>
          </a:p>
          <a:p>
            <a:endParaRPr lang="en-US" b="1" i="1" spc="-1" dirty="0">
              <a:latin typeface="Arial" panose="020B0604020202020204" pitchFamily="34" charset="0"/>
              <a:cs typeface="Arial" panose="020B0604020202020204" pitchFamily="34" charset="0"/>
            </a:endParaRPr>
          </a:p>
          <a:p>
            <a:endParaRPr lang="en-US" sz="1000" b="1" i="1" spc="-1" dirty="0">
              <a:latin typeface="Arial" panose="020B0604020202020204" pitchFamily="34" charset="0"/>
              <a:cs typeface="Arial" panose="020B0604020202020204" pitchFamily="34" charset="0"/>
            </a:endParaRPr>
          </a:p>
          <a:p>
            <a:r>
              <a:rPr lang="en-US" b="1" spc="-1" dirty="0">
                <a:latin typeface="Arial" panose="020B0604020202020204" pitchFamily="34" charset="0"/>
                <a:cs typeface="Arial" panose="020B0604020202020204" pitchFamily="34" charset="0"/>
              </a:rPr>
              <a:t>21:8</a:t>
            </a:r>
            <a:r>
              <a:rPr lang="en-US" b="1" i="1" spc="-1" dirty="0">
                <a:latin typeface="Arial" panose="020B0604020202020204" pitchFamily="34" charset="0"/>
                <a:cs typeface="Arial" panose="020B0604020202020204" pitchFamily="34" charset="0"/>
              </a:rPr>
              <a:t>   </a:t>
            </a:r>
            <a:r>
              <a:rPr lang="en-US" b="1" i="1" spc="-1" dirty="0">
                <a:solidFill>
                  <a:srgbClr val="002060"/>
                </a:solidFill>
                <a:latin typeface="Arial" panose="020B0604020202020204" pitchFamily="34" charset="0"/>
                <a:cs typeface="Arial" panose="020B0604020202020204" pitchFamily="34" charset="0"/>
              </a:rPr>
              <a:t>So David said to God, "I have sinned greatly, because I have done this thing; but now, I pray, take away the iniquity of Your servant, for I have done very foolishly.“</a:t>
            </a:r>
          </a:p>
        </p:txBody>
      </p:sp>
      <p:sp>
        <p:nvSpPr>
          <p:cNvPr id="9" name="TextBox 8"/>
          <p:cNvSpPr txBox="1"/>
          <p:nvPr/>
        </p:nvSpPr>
        <p:spPr>
          <a:xfrm>
            <a:off x="3366509" y="3066871"/>
            <a:ext cx="5396491" cy="1477328"/>
          </a:xfrm>
          <a:prstGeom prst="rect">
            <a:avLst/>
          </a:prstGeom>
          <a:noFill/>
          <a:ln w="34925">
            <a:solidFill>
              <a:srgbClr val="00B0F0"/>
            </a:solidFill>
          </a:ln>
        </p:spPr>
        <p:txBody>
          <a:bodyPr wrap="square" rtlCol="0">
            <a:spAutoFit/>
          </a:bodyPr>
          <a:lstStyle/>
          <a:p>
            <a:r>
              <a:rPr lang="en-US" b="1" spc="-1" dirty="0">
                <a:latin typeface="Arial" panose="020B0604020202020204" pitchFamily="34" charset="0"/>
                <a:cs typeface="Arial" panose="020B0604020202020204" pitchFamily="34" charset="0"/>
              </a:rPr>
              <a:t>Reference:</a:t>
            </a:r>
          </a:p>
          <a:p>
            <a:r>
              <a:rPr lang="en-US" b="1" spc="-1" dirty="0">
                <a:latin typeface="Arial" panose="020B0604020202020204" pitchFamily="34" charset="0"/>
                <a:cs typeface="Arial" panose="020B0604020202020204" pitchFamily="34" charset="0"/>
              </a:rPr>
              <a:t>2 Sam 24:1  </a:t>
            </a:r>
            <a:r>
              <a:rPr lang="en-US" b="1" i="1" spc="-1" dirty="0">
                <a:solidFill>
                  <a:srgbClr val="002060"/>
                </a:solidFill>
                <a:latin typeface="Arial" panose="020B0604020202020204" pitchFamily="34" charset="0"/>
                <a:cs typeface="Arial" panose="020B0604020202020204" pitchFamily="34" charset="0"/>
              </a:rPr>
              <a:t>Again the anger of the LORD was aroused against Israel, and He moved David against them to say, "Go, number Israel and Judah."</a:t>
            </a:r>
          </a:p>
        </p:txBody>
      </p:sp>
    </p:spTree>
    <p:extLst>
      <p:ext uri="{BB962C8B-B14F-4D97-AF65-F5344CB8AC3E}">
        <p14:creationId xmlns:p14="http://schemas.microsoft.com/office/powerpoint/2010/main" val="1131610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371600" y="5181600"/>
            <a:ext cx="7543800" cy="1600438"/>
          </a:xfrm>
          <a:prstGeom prst="rect">
            <a:avLst/>
          </a:prstGeom>
          <a:noFill/>
          <a:ln w="34925">
            <a:solidFill>
              <a:schemeClr val="accent1"/>
            </a:solidFill>
          </a:ln>
        </p:spPr>
        <p:txBody>
          <a:bodyPr wrap="square" rtlCol="0">
            <a:spAutoFit/>
          </a:bodyPr>
          <a:lstStyle/>
          <a:p>
            <a:r>
              <a:rPr lang="en-US" b="1" spc="-1" dirty="0">
                <a:latin typeface="Arial" panose="020B0604020202020204" pitchFamily="34" charset="0"/>
                <a:cs typeface="Arial" panose="020B0604020202020204" pitchFamily="34" charset="0"/>
              </a:rPr>
              <a:t>23:1</a:t>
            </a:r>
            <a:r>
              <a:rPr lang="en-US" b="1" i="1" spc="-1" dirty="0">
                <a:latin typeface="Arial" panose="020B0604020202020204" pitchFamily="34" charset="0"/>
                <a:cs typeface="Arial" panose="020B0604020202020204" pitchFamily="34" charset="0"/>
              </a:rPr>
              <a:t>   </a:t>
            </a:r>
            <a:r>
              <a:rPr lang="en-US" b="1" i="1" spc="-1" dirty="0">
                <a:solidFill>
                  <a:srgbClr val="002060"/>
                </a:solidFill>
                <a:latin typeface="Arial" panose="020B0604020202020204" pitchFamily="34" charset="0"/>
                <a:cs typeface="Arial" panose="020B0604020202020204" pitchFamily="34" charset="0"/>
              </a:rPr>
              <a:t>So when David was old and full of days, he made his son Solomon king over Israel.</a:t>
            </a:r>
          </a:p>
          <a:p>
            <a:endParaRPr lang="en-US" sz="800" b="1" i="1" spc="-1" dirty="0">
              <a:latin typeface="Arial" panose="020B0604020202020204" pitchFamily="34" charset="0"/>
              <a:cs typeface="Arial" panose="020B0604020202020204" pitchFamily="34" charset="0"/>
            </a:endParaRPr>
          </a:p>
          <a:p>
            <a:r>
              <a:rPr lang="en-US" b="1" spc="-1" dirty="0">
                <a:latin typeface="Arial" panose="020B0604020202020204" pitchFamily="34" charset="0"/>
                <a:cs typeface="Arial" panose="020B0604020202020204" pitchFamily="34" charset="0"/>
              </a:rPr>
              <a:t>23:27-28</a:t>
            </a:r>
            <a:r>
              <a:rPr lang="en-US" b="1" i="1" spc="-1" dirty="0">
                <a:latin typeface="Arial" panose="020B0604020202020204" pitchFamily="34" charset="0"/>
                <a:cs typeface="Arial" panose="020B0604020202020204" pitchFamily="34" charset="0"/>
              </a:rPr>
              <a:t>  </a:t>
            </a:r>
            <a:r>
              <a:rPr lang="en-US" b="1" i="1" spc="-1" dirty="0">
                <a:solidFill>
                  <a:srgbClr val="002060"/>
                </a:solidFill>
                <a:latin typeface="Arial" panose="020B0604020202020204" pitchFamily="34" charset="0"/>
                <a:cs typeface="Arial" panose="020B0604020202020204" pitchFamily="34" charset="0"/>
              </a:rPr>
              <a:t>For by the last words of David the Levites were numbered from twenty years old and above; because their duty was to help the sons of Aaron in the service of the house of the LORD, </a:t>
            </a:r>
          </a:p>
        </p:txBody>
      </p:sp>
      <p:sp>
        <p:nvSpPr>
          <p:cNvPr id="8" name="Rectangle 7"/>
          <p:cNvSpPr/>
          <p:nvPr/>
        </p:nvSpPr>
        <p:spPr>
          <a:xfrm>
            <a:off x="0" y="0"/>
            <a:ext cx="9144000" cy="12954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8" name="CustomShape 1"/>
          <p:cNvSpPr/>
          <p:nvPr/>
        </p:nvSpPr>
        <p:spPr>
          <a:xfrm>
            <a:off x="952200" y="408600"/>
            <a:ext cx="5702760" cy="774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4500" b="1" spc="-1" dirty="0">
                <a:solidFill>
                  <a:srgbClr val="F0AD00"/>
                </a:solidFill>
                <a:latin typeface="Corbel"/>
                <a:ea typeface="DejaVu Sans"/>
              </a:rPr>
              <a:t>David &amp; the Temple</a:t>
            </a:r>
            <a:endParaRPr lang="en-US" sz="4500" b="0" strike="noStrike" spc="-1" dirty="0">
              <a:latin typeface="Arial"/>
            </a:endParaRPr>
          </a:p>
        </p:txBody>
      </p:sp>
      <p:sp>
        <p:nvSpPr>
          <p:cNvPr id="209" name="CustomShape 2"/>
          <p:cNvSpPr/>
          <p:nvPr/>
        </p:nvSpPr>
        <p:spPr>
          <a:xfrm>
            <a:off x="41760" y="1479600"/>
            <a:ext cx="1045080" cy="4464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pPr>
            <a:r>
              <a:rPr lang="en-US" sz="2400" b="1" u="sng" strike="noStrike" spc="-1" dirty="0">
                <a:uFillTx/>
                <a:latin typeface="Arial"/>
              </a:rPr>
              <a:t>Chap</a:t>
            </a:r>
            <a:endParaRPr lang="en-US" sz="2400" b="0" strike="noStrike" spc="-1" dirty="0">
              <a:latin typeface="Arial"/>
            </a:endParaRPr>
          </a:p>
          <a:p>
            <a:pPr algn="ctr">
              <a:lnSpc>
                <a:spcPct val="100000"/>
              </a:lnSpc>
            </a:pPr>
            <a:endParaRPr lang="en-US" sz="1000" b="0" strike="noStrike" spc="-1" dirty="0">
              <a:latin typeface="Arial"/>
            </a:endParaRPr>
          </a:p>
          <a:p>
            <a:pPr algn="ctr">
              <a:lnSpc>
                <a:spcPct val="100000"/>
              </a:lnSpc>
            </a:pPr>
            <a:r>
              <a:rPr lang="en-US" sz="2200" b="1" spc="-1" dirty="0">
                <a:latin typeface="Arial"/>
              </a:rPr>
              <a:t>22</a:t>
            </a:r>
            <a:endParaRPr lang="en-US" sz="2200" b="0" strike="noStrike" spc="-1" dirty="0">
              <a:latin typeface="Arial"/>
            </a:endParaRPr>
          </a:p>
          <a:p>
            <a:pPr algn="ctr">
              <a:lnSpc>
                <a:spcPct val="100000"/>
              </a:lnSpc>
            </a:pPr>
            <a:endParaRPr lang="en-US" sz="2200" b="0" strike="noStrike" spc="-1" dirty="0">
              <a:latin typeface="Arial"/>
            </a:endParaRPr>
          </a:p>
          <a:p>
            <a:pPr algn="ctr">
              <a:lnSpc>
                <a:spcPct val="100000"/>
              </a:lnSpc>
            </a:pPr>
            <a:endParaRPr lang="en-US" sz="2200" b="0" strike="noStrike" spc="-1" dirty="0">
              <a:latin typeface="Arial"/>
            </a:endParaRPr>
          </a:p>
          <a:p>
            <a:pPr algn="ctr">
              <a:lnSpc>
                <a:spcPct val="100000"/>
              </a:lnSpc>
            </a:pPr>
            <a:endParaRPr lang="en-US" sz="1200" b="0" strike="noStrike" spc="-1" dirty="0">
              <a:latin typeface="Arial"/>
            </a:endParaRPr>
          </a:p>
          <a:p>
            <a:pPr algn="ctr">
              <a:lnSpc>
                <a:spcPct val="100000"/>
              </a:lnSpc>
            </a:pPr>
            <a:endParaRPr lang="en-US" sz="1200" spc="-1" dirty="0">
              <a:latin typeface="Arial"/>
            </a:endParaRPr>
          </a:p>
          <a:p>
            <a:pPr algn="ctr">
              <a:lnSpc>
                <a:spcPct val="100000"/>
              </a:lnSpc>
            </a:pPr>
            <a:endParaRPr lang="en-US" sz="1200" b="0" strike="noStrike" spc="-1" dirty="0">
              <a:latin typeface="Arial"/>
            </a:endParaRPr>
          </a:p>
          <a:p>
            <a:pPr algn="ctr">
              <a:lnSpc>
                <a:spcPct val="100000"/>
              </a:lnSpc>
            </a:pPr>
            <a:endParaRPr lang="en-US" sz="1600" b="0" strike="noStrike" spc="-1" dirty="0">
              <a:latin typeface="Arial"/>
            </a:endParaRPr>
          </a:p>
          <a:p>
            <a:pPr algn="ctr">
              <a:lnSpc>
                <a:spcPct val="100000"/>
              </a:lnSpc>
            </a:pPr>
            <a:endParaRPr lang="en-US" sz="1200" b="0" strike="noStrike" spc="-1" dirty="0">
              <a:latin typeface="Arial"/>
            </a:endParaRPr>
          </a:p>
          <a:p>
            <a:pPr algn="ctr">
              <a:lnSpc>
                <a:spcPct val="100000"/>
              </a:lnSpc>
            </a:pPr>
            <a:endParaRPr lang="en-US" sz="1200" spc="-1" dirty="0">
              <a:latin typeface="Arial"/>
            </a:endParaRPr>
          </a:p>
          <a:p>
            <a:pPr algn="ctr">
              <a:lnSpc>
                <a:spcPct val="100000"/>
              </a:lnSpc>
            </a:pPr>
            <a:endParaRPr lang="en-US" sz="2200" b="0" strike="noStrike" spc="-1" dirty="0">
              <a:latin typeface="Arial"/>
            </a:endParaRPr>
          </a:p>
          <a:p>
            <a:pPr algn="ctr">
              <a:lnSpc>
                <a:spcPct val="100000"/>
              </a:lnSpc>
            </a:pPr>
            <a:endParaRPr lang="en-US" sz="2200" b="0" strike="noStrike" spc="-1" dirty="0">
              <a:latin typeface="Arial"/>
            </a:endParaRPr>
          </a:p>
          <a:p>
            <a:pPr algn="ctr">
              <a:lnSpc>
                <a:spcPct val="100000"/>
              </a:lnSpc>
            </a:pPr>
            <a:r>
              <a:rPr lang="en-US" sz="2200" b="1" strike="noStrike" spc="-1" dirty="0">
                <a:latin typeface="Arial"/>
              </a:rPr>
              <a:t>23</a:t>
            </a:r>
          </a:p>
          <a:p>
            <a:pPr algn="ctr">
              <a:lnSpc>
                <a:spcPct val="100000"/>
              </a:lnSpc>
            </a:pPr>
            <a:endParaRPr lang="en-US" sz="2200" b="0" strike="noStrike" spc="-1" dirty="0">
              <a:latin typeface="Arial"/>
            </a:endParaRPr>
          </a:p>
        </p:txBody>
      </p:sp>
      <p:sp>
        <p:nvSpPr>
          <p:cNvPr id="210" name="CustomShape 3"/>
          <p:cNvSpPr/>
          <p:nvPr/>
        </p:nvSpPr>
        <p:spPr>
          <a:xfrm>
            <a:off x="1086840" y="1479240"/>
            <a:ext cx="7752360" cy="476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2400" b="1" u="sng" strike="noStrike" spc="-1" dirty="0">
                <a:uFillTx/>
                <a:latin typeface="Arial"/>
              </a:rPr>
              <a:t>Principal Events </a:t>
            </a:r>
            <a:r>
              <a:rPr lang="en-US" sz="2200" b="1" u="sng" strike="noStrike" spc="-1" dirty="0">
                <a:uFillTx/>
                <a:latin typeface="Arial"/>
              </a:rPr>
              <a:t>(with key verses)</a:t>
            </a:r>
            <a:endParaRPr lang="en-US" sz="2200" b="0" strike="noStrike" spc="-1" dirty="0">
              <a:latin typeface="Arial"/>
            </a:endParaRPr>
          </a:p>
          <a:p>
            <a:pPr>
              <a:lnSpc>
                <a:spcPct val="100000"/>
              </a:lnSpc>
            </a:pPr>
            <a:endParaRPr lang="en-US" sz="1000" b="0" strike="noStrike" spc="-1" dirty="0">
              <a:latin typeface="Arial"/>
            </a:endParaRPr>
          </a:p>
          <a:p>
            <a:pPr>
              <a:lnSpc>
                <a:spcPct val="100000"/>
              </a:lnSpc>
            </a:pPr>
            <a:r>
              <a:rPr lang="en-US" sz="2200" b="1" strike="noStrike" spc="-1" dirty="0">
                <a:solidFill>
                  <a:srgbClr val="000000"/>
                </a:solidFill>
                <a:latin typeface="Arial"/>
              </a:rPr>
              <a:t>David </a:t>
            </a:r>
            <a:r>
              <a:rPr lang="en-US" sz="2200" b="1" spc="-1" dirty="0">
                <a:solidFill>
                  <a:srgbClr val="000000"/>
                </a:solidFill>
                <a:latin typeface="Arial"/>
              </a:rPr>
              <a:t>gathers materials to build the temple and charges Solomon with building it while remaining faithful to God.</a:t>
            </a:r>
          </a:p>
          <a:p>
            <a:pPr>
              <a:lnSpc>
                <a:spcPct val="100000"/>
              </a:lnSpc>
            </a:pPr>
            <a:endParaRPr lang="en-US" sz="2200" b="1" spc="-1" dirty="0">
              <a:solidFill>
                <a:srgbClr val="000000"/>
              </a:solidFill>
              <a:latin typeface="Arial"/>
            </a:endParaRPr>
          </a:p>
          <a:p>
            <a:pPr>
              <a:lnSpc>
                <a:spcPct val="100000"/>
              </a:lnSpc>
            </a:pPr>
            <a:endParaRPr lang="en-US" sz="2200" b="1" spc="-1" dirty="0">
              <a:solidFill>
                <a:srgbClr val="000000"/>
              </a:solidFill>
              <a:latin typeface="Arial"/>
            </a:endParaRPr>
          </a:p>
          <a:p>
            <a:pPr>
              <a:lnSpc>
                <a:spcPct val="100000"/>
              </a:lnSpc>
            </a:pPr>
            <a:endParaRPr lang="en-US" sz="2200" b="1" spc="-1" dirty="0">
              <a:solidFill>
                <a:srgbClr val="000000"/>
              </a:solidFill>
              <a:latin typeface="Arial"/>
            </a:endParaRPr>
          </a:p>
          <a:p>
            <a:pPr>
              <a:lnSpc>
                <a:spcPct val="100000"/>
              </a:lnSpc>
            </a:pPr>
            <a:endParaRPr lang="en-US" sz="2200" b="1" spc="-1" dirty="0">
              <a:solidFill>
                <a:srgbClr val="000000"/>
              </a:solidFill>
              <a:latin typeface="Arial"/>
            </a:endParaRPr>
          </a:p>
          <a:p>
            <a:pPr>
              <a:lnSpc>
                <a:spcPct val="100000"/>
              </a:lnSpc>
            </a:pPr>
            <a:endParaRPr lang="en-US" sz="2200" b="1" spc="-1" dirty="0">
              <a:solidFill>
                <a:srgbClr val="000000"/>
              </a:solidFill>
              <a:latin typeface="Arial"/>
            </a:endParaRPr>
          </a:p>
          <a:p>
            <a:pPr>
              <a:lnSpc>
                <a:spcPct val="100000"/>
              </a:lnSpc>
            </a:pPr>
            <a:endParaRPr lang="en-US" sz="2200" b="1" spc="-1" dirty="0">
              <a:solidFill>
                <a:srgbClr val="000000"/>
              </a:solidFill>
              <a:latin typeface="Arial"/>
            </a:endParaRPr>
          </a:p>
          <a:p>
            <a:endParaRPr lang="en-US" sz="1000" b="1" spc="-1" dirty="0">
              <a:solidFill>
                <a:srgbClr val="000000"/>
              </a:solidFill>
              <a:latin typeface="Arial"/>
            </a:endParaRPr>
          </a:p>
          <a:p>
            <a:r>
              <a:rPr lang="en-US" sz="2200" b="1" spc="-1" dirty="0">
                <a:solidFill>
                  <a:srgbClr val="000000"/>
                </a:solidFill>
                <a:latin typeface="Arial"/>
              </a:rPr>
              <a:t>David makes Solomon king; Levites appointed to works.</a:t>
            </a:r>
            <a:endParaRPr lang="en-US" sz="2200" spc="-1" dirty="0">
              <a:latin typeface="Arial"/>
            </a:endParaRPr>
          </a:p>
          <a:p>
            <a:pPr>
              <a:lnSpc>
                <a:spcPct val="100000"/>
              </a:lnSpc>
            </a:pPr>
            <a:endParaRPr lang="en-US" sz="2200" b="1" spc="-1" dirty="0">
              <a:solidFill>
                <a:srgbClr val="000000"/>
              </a:solidFill>
              <a:latin typeface="Arial"/>
            </a:endParaRPr>
          </a:p>
        </p:txBody>
      </p:sp>
      <p:sp>
        <p:nvSpPr>
          <p:cNvPr id="12" name="TextBox 11"/>
          <p:cNvSpPr txBox="1"/>
          <p:nvPr/>
        </p:nvSpPr>
        <p:spPr>
          <a:xfrm>
            <a:off x="1360470" y="2722364"/>
            <a:ext cx="7478730" cy="2154436"/>
          </a:xfrm>
          <a:prstGeom prst="rect">
            <a:avLst/>
          </a:prstGeom>
          <a:noFill/>
          <a:ln w="34925">
            <a:solidFill>
              <a:schemeClr val="accent1"/>
            </a:solidFill>
          </a:ln>
        </p:spPr>
        <p:txBody>
          <a:bodyPr wrap="square" rtlCol="0">
            <a:spAutoFit/>
          </a:bodyPr>
          <a:lstStyle/>
          <a:p>
            <a:pPr>
              <a:lnSpc>
                <a:spcPct val="100000"/>
              </a:lnSpc>
            </a:pPr>
            <a:r>
              <a:rPr lang="en-US" b="1" spc="-1" dirty="0">
                <a:solidFill>
                  <a:srgbClr val="000000"/>
                </a:solidFill>
                <a:latin typeface="Arial" panose="020B0604020202020204" pitchFamily="34" charset="0"/>
                <a:cs typeface="Arial" panose="020B0604020202020204" pitchFamily="34" charset="0"/>
              </a:rPr>
              <a:t>22:6</a:t>
            </a:r>
            <a:r>
              <a:rPr lang="en-US" b="1" i="1" spc="-1" dirty="0">
                <a:solidFill>
                  <a:srgbClr val="000000"/>
                </a:solidFill>
                <a:latin typeface="Arial" panose="020B0604020202020204" pitchFamily="34" charset="0"/>
                <a:cs typeface="Arial" panose="020B0604020202020204" pitchFamily="34" charset="0"/>
              </a:rPr>
              <a:t>   </a:t>
            </a:r>
            <a:r>
              <a:rPr lang="en-US" b="1" i="1" spc="-1" dirty="0">
                <a:solidFill>
                  <a:srgbClr val="002060"/>
                </a:solidFill>
                <a:latin typeface="Arial" panose="020B0604020202020204" pitchFamily="34" charset="0"/>
                <a:cs typeface="Arial" panose="020B0604020202020204" pitchFamily="34" charset="0"/>
              </a:rPr>
              <a:t>Then he called for his son Solomon, and charged him to build a house for the LORD God of Israel.</a:t>
            </a:r>
          </a:p>
          <a:p>
            <a:pPr>
              <a:lnSpc>
                <a:spcPct val="100000"/>
              </a:lnSpc>
            </a:pPr>
            <a:endParaRPr lang="en-US" sz="800" b="1" i="1" spc="-1" dirty="0">
              <a:solidFill>
                <a:srgbClr val="000000"/>
              </a:solidFill>
            </a:endParaRPr>
          </a:p>
          <a:p>
            <a:pPr>
              <a:lnSpc>
                <a:spcPct val="100000"/>
              </a:lnSpc>
            </a:pPr>
            <a:r>
              <a:rPr lang="en-US" b="1" spc="-1" dirty="0">
                <a:latin typeface="Arial" panose="020B0604020202020204" pitchFamily="34" charset="0"/>
                <a:cs typeface="Arial" panose="020B0604020202020204" pitchFamily="34" charset="0"/>
              </a:rPr>
              <a:t>22:11-12</a:t>
            </a:r>
            <a:r>
              <a:rPr lang="en-US" b="1" i="1" spc="-1" dirty="0">
                <a:latin typeface="Arial" panose="020B0604020202020204" pitchFamily="34" charset="0"/>
                <a:cs typeface="Arial" panose="020B0604020202020204" pitchFamily="34" charset="0"/>
              </a:rPr>
              <a:t> </a:t>
            </a:r>
            <a:r>
              <a:rPr lang="en-US" b="1" i="1" spc="-1" dirty="0">
                <a:solidFill>
                  <a:srgbClr val="002060"/>
                </a:solidFill>
                <a:latin typeface="Arial" panose="020B0604020202020204" pitchFamily="34" charset="0"/>
                <a:cs typeface="Arial" panose="020B0604020202020204" pitchFamily="34" charset="0"/>
              </a:rPr>
              <a:t> "Now, my son, may the LORD be with you; and may you prosper, and build the house of the LORD your God, as He has said to you.  Only may the LORD give you wisdom and understanding, and give you charge concerning Israel, that you may keep the law of the LORD your God. </a:t>
            </a:r>
          </a:p>
        </p:txBody>
      </p:sp>
    </p:spTree>
    <p:extLst>
      <p:ext uri="{BB962C8B-B14F-4D97-AF65-F5344CB8AC3E}">
        <p14:creationId xmlns:p14="http://schemas.microsoft.com/office/powerpoint/2010/main" val="519686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0" name="Table 1"/>
          <p:cNvGraphicFramePr/>
          <p:nvPr/>
        </p:nvGraphicFramePr>
        <p:xfrm>
          <a:off x="0" y="0"/>
          <a:ext cx="9212040" cy="6877440"/>
        </p:xfrm>
        <a:graphic>
          <a:graphicData uri="http://schemas.openxmlformats.org/drawingml/2006/table">
            <a:tbl>
              <a:tblPr/>
              <a:tblGrid>
                <a:gridCol w="2057400">
                  <a:extLst>
                    <a:ext uri="{9D8B030D-6E8A-4147-A177-3AD203B41FA5}">
                      <a16:colId xmlns:a16="http://schemas.microsoft.com/office/drawing/2014/main" val="20000"/>
                    </a:ext>
                  </a:extLst>
                </a:gridCol>
                <a:gridCol w="3106440">
                  <a:extLst>
                    <a:ext uri="{9D8B030D-6E8A-4147-A177-3AD203B41FA5}">
                      <a16:colId xmlns:a16="http://schemas.microsoft.com/office/drawing/2014/main" val="20001"/>
                    </a:ext>
                  </a:extLst>
                </a:gridCol>
                <a:gridCol w="2343600">
                  <a:extLst>
                    <a:ext uri="{9D8B030D-6E8A-4147-A177-3AD203B41FA5}">
                      <a16:colId xmlns:a16="http://schemas.microsoft.com/office/drawing/2014/main" val="20002"/>
                    </a:ext>
                  </a:extLst>
                </a:gridCol>
                <a:gridCol w="637560">
                  <a:extLst>
                    <a:ext uri="{9D8B030D-6E8A-4147-A177-3AD203B41FA5}">
                      <a16:colId xmlns:a16="http://schemas.microsoft.com/office/drawing/2014/main" val="20003"/>
                    </a:ext>
                  </a:extLst>
                </a:gridCol>
                <a:gridCol w="1067040">
                  <a:extLst>
                    <a:ext uri="{9D8B030D-6E8A-4147-A177-3AD203B41FA5}">
                      <a16:colId xmlns:a16="http://schemas.microsoft.com/office/drawing/2014/main" val="20004"/>
                    </a:ext>
                  </a:extLst>
                </a:gridCol>
              </a:tblGrid>
              <a:tr h="591480">
                <a:tc>
                  <a:txBody>
                    <a:bodyPr/>
                    <a:lstStyle/>
                    <a:p>
                      <a:pPr algn="ctr">
                        <a:lnSpc>
                          <a:spcPct val="100000"/>
                        </a:lnSpc>
                      </a:pPr>
                      <a:r>
                        <a:rPr lang="en-US" sz="1400" b="0" strike="noStrike" spc="-1">
                          <a:solidFill>
                            <a:srgbClr val="FFFFFF"/>
                          </a:solidFill>
                          <a:latin typeface="Corbel"/>
                        </a:rPr>
                        <a:t>Period</a:t>
                      </a:r>
                      <a:endParaRPr lang="en-US" sz="14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000000"/>
                    </a:solidFill>
                  </a:tcPr>
                </a:tc>
                <a:tc>
                  <a:txBody>
                    <a:bodyPr/>
                    <a:lstStyle/>
                    <a:p>
                      <a:pPr algn="ctr">
                        <a:lnSpc>
                          <a:spcPct val="100000"/>
                        </a:lnSpc>
                      </a:pPr>
                      <a:r>
                        <a:rPr lang="en-US" sz="1400" b="0" strike="noStrike" spc="-1">
                          <a:solidFill>
                            <a:srgbClr val="FFFFFF"/>
                          </a:solidFill>
                          <a:latin typeface="Corbel"/>
                        </a:rPr>
                        <a:t>History Covered</a:t>
                      </a:r>
                      <a:endParaRPr lang="en-US" sz="14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000000"/>
                    </a:solidFill>
                  </a:tcPr>
                </a:tc>
                <a:tc>
                  <a:txBody>
                    <a:bodyPr/>
                    <a:lstStyle/>
                    <a:p>
                      <a:pPr algn="ctr">
                        <a:lnSpc>
                          <a:spcPct val="100000"/>
                        </a:lnSpc>
                      </a:pPr>
                      <a:r>
                        <a:rPr lang="en-US" sz="1400" b="0" strike="noStrike" spc="-1">
                          <a:solidFill>
                            <a:srgbClr val="FFFFFF"/>
                          </a:solidFill>
                          <a:latin typeface="Corbel"/>
                        </a:rPr>
                        <a:t>Scriptures</a:t>
                      </a:r>
                      <a:endParaRPr lang="en-US" sz="14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000000"/>
                    </a:solidFill>
                  </a:tcPr>
                </a:tc>
                <a:tc>
                  <a:txBody>
                    <a:bodyPr/>
                    <a:lstStyle/>
                    <a:p>
                      <a:pPr algn="ctr">
                        <a:lnSpc>
                          <a:spcPct val="100000"/>
                        </a:lnSpc>
                      </a:pPr>
                      <a:r>
                        <a:rPr lang="en-US" sz="1400" b="0" strike="noStrike" spc="-1">
                          <a:solidFill>
                            <a:srgbClr val="FFFFFF"/>
                          </a:solidFill>
                          <a:latin typeface="Corbel"/>
                        </a:rPr>
                        <a:t>Years</a:t>
                      </a:r>
                      <a:endParaRPr lang="en-US" sz="14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000000"/>
                    </a:solidFill>
                  </a:tcPr>
                </a:tc>
                <a:tc>
                  <a:txBody>
                    <a:bodyPr/>
                    <a:lstStyle/>
                    <a:p>
                      <a:pPr algn="ctr">
                        <a:lnSpc>
                          <a:spcPct val="100000"/>
                        </a:lnSpc>
                      </a:pPr>
                      <a:r>
                        <a:rPr lang="en-US" sz="1400" b="0" strike="noStrike" spc="-1">
                          <a:solidFill>
                            <a:srgbClr val="FFFFFF"/>
                          </a:solidFill>
                          <a:latin typeface="Corbel"/>
                        </a:rPr>
                        <a:t>Principal </a:t>
                      </a:r>
                      <a:endParaRPr lang="en-US" sz="14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000000"/>
                    </a:solidFill>
                  </a:tcPr>
                </a:tc>
                <a:extLst>
                  <a:ext uri="{0D108BD9-81ED-4DB2-BD59-A6C34878D82A}">
                    <a16:rowId xmlns:a16="http://schemas.microsoft.com/office/drawing/2014/main" val="10000"/>
                  </a:ext>
                </a:extLst>
              </a:tr>
              <a:tr h="350640">
                <a:tc>
                  <a:txBody>
                    <a:bodyPr/>
                    <a:lstStyle/>
                    <a:p>
                      <a:pPr>
                        <a:lnSpc>
                          <a:spcPct val="100000"/>
                        </a:lnSpc>
                      </a:pPr>
                      <a:r>
                        <a:rPr lang="en-US" sz="1300" b="0" strike="noStrike" spc="-1">
                          <a:solidFill>
                            <a:srgbClr val="000000"/>
                          </a:solidFill>
                          <a:latin typeface="Corbel"/>
                        </a:rPr>
                        <a:t>Antediluvian</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300" b="0" strike="noStrike" spc="-1">
                          <a:solidFill>
                            <a:srgbClr val="000000"/>
                          </a:solidFill>
                          <a:latin typeface="Corbel"/>
                        </a:rPr>
                        <a:t>Creation to the Flood</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300" b="0" strike="noStrike" spc="-1">
                          <a:solidFill>
                            <a:srgbClr val="000000"/>
                          </a:solidFill>
                          <a:latin typeface="Corbel"/>
                        </a:rPr>
                        <a:t>Gen. 1-7</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gn="ctr">
                        <a:lnSpc>
                          <a:spcPct val="100000"/>
                        </a:lnSpc>
                      </a:pPr>
                      <a:r>
                        <a:rPr lang="en-US" sz="1300" b="0" strike="noStrike" spc="-1">
                          <a:solidFill>
                            <a:srgbClr val="000000"/>
                          </a:solidFill>
                          <a:latin typeface="Corbel"/>
                        </a:rPr>
                        <a:t>1656</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300" b="0" strike="noStrike" spc="-1">
                          <a:solidFill>
                            <a:srgbClr val="000000"/>
                          </a:solidFill>
                          <a:latin typeface="Corbel"/>
                        </a:rPr>
                        <a:t>Adam</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extLst>
                  <a:ext uri="{0D108BD9-81ED-4DB2-BD59-A6C34878D82A}">
                    <a16:rowId xmlns:a16="http://schemas.microsoft.com/office/drawing/2014/main" val="10001"/>
                  </a:ext>
                </a:extLst>
              </a:tr>
              <a:tr h="350640">
                <a:tc>
                  <a:txBody>
                    <a:bodyPr/>
                    <a:lstStyle/>
                    <a:p>
                      <a:pPr>
                        <a:lnSpc>
                          <a:spcPct val="100000"/>
                        </a:lnSpc>
                      </a:pPr>
                      <a:r>
                        <a:rPr lang="en-US" sz="1300" b="0" strike="noStrike" spc="-1">
                          <a:solidFill>
                            <a:srgbClr val="000000"/>
                          </a:solidFill>
                          <a:latin typeface="Corbel"/>
                        </a:rPr>
                        <a:t>Postdiluvian</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300" b="0" strike="noStrike" spc="-1">
                          <a:solidFill>
                            <a:srgbClr val="000000"/>
                          </a:solidFill>
                          <a:latin typeface="Corbel"/>
                        </a:rPr>
                        <a:t>From the flood to call of Abraham</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300" b="0" strike="noStrike" spc="-1">
                          <a:solidFill>
                            <a:srgbClr val="000000"/>
                          </a:solidFill>
                          <a:latin typeface="Corbel"/>
                        </a:rPr>
                        <a:t>Gen. 8-!1</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gn="ctr">
                        <a:lnSpc>
                          <a:spcPct val="100000"/>
                        </a:lnSpc>
                      </a:pPr>
                      <a:r>
                        <a:rPr lang="en-US" sz="1300" b="0" strike="noStrike" spc="-1">
                          <a:solidFill>
                            <a:srgbClr val="000000"/>
                          </a:solidFill>
                          <a:latin typeface="Corbel"/>
                        </a:rPr>
                        <a:t>427</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300" b="0" strike="noStrike" spc="-1">
                          <a:solidFill>
                            <a:srgbClr val="000000"/>
                          </a:solidFill>
                          <a:latin typeface="Corbel"/>
                        </a:rPr>
                        <a:t>Noah</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extLst>
                  <a:ext uri="{0D108BD9-81ED-4DB2-BD59-A6C34878D82A}">
                    <a16:rowId xmlns:a16="http://schemas.microsoft.com/office/drawing/2014/main" val="10002"/>
                  </a:ext>
                </a:extLst>
              </a:tr>
              <a:tr h="480960">
                <a:tc>
                  <a:txBody>
                    <a:bodyPr/>
                    <a:lstStyle/>
                    <a:p>
                      <a:pPr>
                        <a:lnSpc>
                          <a:spcPct val="100000"/>
                        </a:lnSpc>
                      </a:pPr>
                      <a:r>
                        <a:rPr lang="en-US" sz="1300" b="0" strike="noStrike" spc="-1">
                          <a:solidFill>
                            <a:srgbClr val="000000"/>
                          </a:solidFill>
                          <a:latin typeface="Corbel"/>
                        </a:rPr>
                        <a:t>Patriarchal </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300" b="0" strike="noStrike" spc="-1">
                          <a:solidFill>
                            <a:srgbClr val="000000"/>
                          </a:solidFill>
                          <a:latin typeface="Corbel"/>
                        </a:rPr>
                        <a:t>From the call of Abraham to Egyptian Bondage </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300" b="0" strike="noStrike" spc="-1">
                          <a:solidFill>
                            <a:srgbClr val="000000"/>
                          </a:solidFill>
                          <a:latin typeface="Corbel"/>
                        </a:rPr>
                        <a:t>Gen. 12-45</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gn="ctr">
                        <a:lnSpc>
                          <a:spcPct val="100000"/>
                        </a:lnSpc>
                      </a:pPr>
                      <a:r>
                        <a:rPr lang="en-US" sz="1300" b="0" strike="noStrike" spc="-1">
                          <a:solidFill>
                            <a:srgbClr val="000000"/>
                          </a:solidFill>
                          <a:latin typeface="Corbel"/>
                        </a:rPr>
                        <a:t>215</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300" b="0" strike="noStrike" spc="-1">
                          <a:solidFill>
                            <a:srgbClr val="000000"/>
                          </a:solidFill>
                          <a:latin typeface="Corbel"/>
                        </a:rPr>
                        <a:t>Abraham</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extLst>
                  <a:ext uri="{0D108BD9-81ED-4DB2-BD59-A6C34878D82A}">
                    <a16:rowId xmlns:a16="http://schemas.microsoft.com/office/drawing/2014/main" val="10003"/>
                  </a:ext>
                </a:extLst>
              </a:tr>
              <a:tr h="350640">
                <a:tc>
                  <a:txBody>
                    <a:bodyPr/>
                    <a:lstStyle/>
                    <a:p>
                      <a:pPr>
                        <a:lnSpc>
                          <a:spcPct val="100000"/>
                        </a:lnSpc>
                      </a:pPr>
                      <a:r>
                        <a:rPr lang="en-US" sz="1300" b="0" strike="noStrike" spc="-1">
                          <a:solidFill>
                            <a:srgbClr val="000000"/>
                          </a:solidFill>
                          <a:latin typeface="Corbel"/>
                        </a:rPr>
                        <a:t>Egyptian Bondage</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300" b="0" strike="noStrike" spc="-1">
                          <a:solidFill>
                            <a:srgbClr val="000000"/>
                          </a:solidFill>
                          <a:latin typeface="Corbel"/>
                        </a:rPr>
                        <a:t>From Egyptian Bondage to the Exodus</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300" b="0" strike="noStrike" spc="-1">
                          <a:solidFill>
                            <a:srgbClr val="000000"/>
                          </a:solidFill>
                          <a:latin typeface="Corbel"/>
                        </a:rPr>
                        <a:t>Gen. 46-Ex. 11</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gn="ctr">
                        <a:lnSpc>
                          <a:spcPct val="100000"/>
                        </a:lnSpc>
                      </a:pPr>
                      <a:r>
                        <a:rPr lang="en-US" sz="1300" b="0" strike="noStrike" spc="-1">
                          <a:solidFill>
                            <a:srgbClr val="000000"/>
                          </a:solidFill>
                          <a:latin typeface="Corbel"/>
                        </a:rPr>
                        <a:t>215</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300" b="0" strike="noStrike" spc="-1">
                          <a:solidFill>
                            <a:srgbClr val="000000"/>
                          </a:solidFill>
                          <a:latin typeface="Corbel"/>
                        </a:rPr>
                        <a:t>Joseph</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extLst>
                  <a:ext uri="{0D108BD9-81ED-4DB2-BD59-A6C34878D82A}">
                    <a16:rowId xmlns:a16="http://schemas.microsoft.com/office/drawing/2014/main" val="10004"/>
                  </a:ext>
                </a:extLst>
              </a:tr>
              <a:tr h="512280">
                <a:tc>
                  <a:txBody>
                    <a:bodyPr/>
                    <a:lstStyle/>
                    <a:p>
                      <a:pPr>
                        <a:lnSpc>
                          <a:spcPct val="100000"/>
                        </a:lnSpc>
                      </a:pPr>
                      <a:r>
                        <a:rPr lang="en-US" sz="1400" b="0" strike="noStrike" spc="-1">
                          <a:solidFill>
                            <a:srgbClr val="000000"/>
                          </a:solidFill>
                          <a:latin typeface="Corbel"/>
                        </a:rPr>
                        <a:t>Wilderness Wanderings</a:t>
                      </a:r>
                      <a:endParaRPr lang="en-US" sz="14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4D4D6"/>
                    </a:solidFill>
                  </a:tcPr>
                </a:tc>
                <a:tc>
                  <a:txBody>
                    <a:bodyPr/>
                    <a:lstStyle/>
                    <a:p>
                      <a:pPr>
                        <a:lnSpc>
                          <a:spcPct val="100000"/>
                        </a:lnSpc>
                      </a:pPr>
                      <a:r>
                        <a:rPr lang="en-US" sz="1400" b="0" strike="noStrike" spc="-1">
                          <a:solidFill>
                            <a:srgbClr val="000000"/>
                          </a:solidFill>
                          <a:latin typeface="Corbel"/>
                        </a:rPr>
                        <a:t>From Exodus to crossing of the Jordan</a:t>
                      </a:r>
                      <a:endParaRPr lang="en-US" sz="14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4D4D6"/>
                    </a:solidFill>
                  </a:tcPr>
                </a:tc>
                <a:tc>
                  <a:txBody>
                    <a:bodyPr/>
                    <a:lstStyle/>
                    <a:p>
                      <a:pPr>
                        <a:lnSpc>
                          <a:spcPct val="100000"/>
                        </a:lnSpc>
                      </a:pPr>
                      <a:r>
                        <a:rPr lang="en-US" sz="1400" b="0" strike="noStrike" spc="-1">
                          <a:solidFill>
                            <a:srgbClr val="000000"/>
                          </a:solidFill>
                          <a:latin typeface="Corbel"/>
                        </a:rPr>
                        <a:t>Ex. 12-Deut. 34</a:t>
                      </a:r>
                      <a:endParaRPr lang="en-US" sz="14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4D4D6"/>
                    </a:solidFill>
                  </a:tcPr>
                </a:tc>
                <a:tc>
                  <a:txBody>
                    <a:bodyPr/>
                    <a:lstStyle/>
                    <a:p>
                      <a:pPr algn="ctr">
                        <a:lnSpc>
                          <a:spcPct val="100000"/>
                        </a:lnSpc>
                      </a:pPr>
                      <a:r>
                        <a:rPr lang="en-US" sz="1400" b="0" strike="noStrike" spc="-1">
                          <a:solidFill>
                            <a:srgbClr val="000000"/>
                          </a:solidFill>
                          <a:latin typeface="Corbel"/>
                        </a:rPr>
                        <a:t>40</a:t>
                      </a:r>
                      <a:endParaRPr lang="en-US" sz="14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4D4D6"/>
                    </a:solidFill>
                  </a:tcPr>
                </a:tc>
                <a:tc>
                  <a:txBody>
                    <a:bodyPr/>
                    <a:lstStyle/>
                    <a:p>
                      <a:pPr>
                        <a:lnSpc>
                          <a:spcPct val="100000"/>
                        </a:lnSpc>
                      </a:pPr>
                      <a:r>
                        <a:rPr lang="en-US" sz="1400" b="0" strike="noStrike" spc="-1">
                          <a:solidFill>
                            <a:srgbClr val="000000"/>
                          </a:solidFill>
                          <a:latin typeface="Corbel"/>
                        </a:rPr>
                        <a:t>Moses</a:t>
                      </a:r>
                      <a:endParaRPr lang="en-US" sz="14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4D4D6"/>
                    </a:solidFill>
                  </a:tcPr>
                </a:tc>
                <a:extLst>
                  <a:ext uri="{0D108BD9-81ED-4DB2-BD59-A6C34878D82A}">
                    <a16:rowId xmlns:a16="http://schemas.microsoft.com/office/drawing/2014/main" val="10005"/>
                  </a:ext>
                </a:extLst>
              </a:tr>
              <a:tr h="350640">
                <a:tc>
                  <a:txBody>
                    <a:bodyPr/>
                    <a:lstStyle/>
                    <a:p>
                      <a:pPr>
                        <a:lnSpc>
                          <a:spcPct val="100000"/>
                        </a:lnSpc>
                      </a:pPr>
                      <a:r>
                        <a:rPr lang="en-US" sz="1300" b="0" strike="noStrike" spc="-1">
                          <a:solidFill>
                            <a:srgbClr val="000000"/>
                          </a:solidFill>
                          <a:latin typeface="Corbel"/>
                        </a:rPr>
                        <a:t>Conquest of Canaan</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4D4D6"/>
                    </a:solidFill>
                  </a:tcPr>
                </a:tc>
                <a:tc>
                  <a:txBody>
                    <a:bodyPr/>
                    <a:lstStyle/>
                    <a:p>
                      <a:pPr>
                        <a:lnSpc>
                          <a:spcPct val="100000"/>
                        </a:lnSpc>
                      </a:pPr>
                      <a:r>
                        <a:rPr lang="en-US" sz="1300" b="0" strike="noStrike" spc="-1">
                          <a:solidFill>
                            <a:srgbClr val="000000"/>
                          </a:solidFill>
                          <a:latin typeface="Corbel"/>
                        </a:rPr>
                        <a:t>From crossing of Jordan to Joshua’s death</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4D4D6"/>
                    </a:solidFill>
                  </a:tcPr>
                </a:tc>
                <a:tc>
                  <a:txBody>
                    <a:bodyPr/>
                    <a:lstStyle/>
                    <a:p>
                      <a:pPr>
                        <a:lnSpc>
                          <a:spcPct val="100000"/>
                        </a:lnSpc>
                      </a:pPr>
                      <a:r>
                        <a:rPr lang="en-US" sz="1300" b="0" strike="noStrike" spc="-1">
                          <a:solidFill>
                            <a:srgbClr val="000000"/>
                          </a:solidFill>
                          <a:latin typeface="Corbel"/>
                        </a:rPr>
                        <a:t>Josh. 1-24</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4D4D6"/>
                    </a:solidFill>
                  </a:tcPr>
                </a:tc>
                <a:tc>
                  <a:txBody>
                    <a:bodyPr/>
                    <a:lstStyle/>
                    <a:p>
                      <a:pPr algn="ctr">
                        <a:lnSpc>
                          <a:spcPct val="100000"/>
                        </a:lnSpc>
                      </a:pPr>
                      <a:r>
                        <a:rPr lang="en-US" sz="1300" b="0" strike="noStrike" spc="-1">
                          <a:solidFill>
                            <a:srgbClr val="000000"/>
                          </a:solidFill>
                          <a:latin typeface="Corbel"/>
                        </a:rPr>
                        <a:t>51</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4D4D6"/>
                    </a:solidFill>
                  </a:tcPr>
                </a:tc>
                <a:tc>
                  <a:txBody>
                    <a:bodyPr/>
                    <a:lstStyle/>
                    <a:p>
                      <a:pPr>
                        <a:lnSpc>
                          <a:spcPct val="100000"/>
                        </a:lnSpc>
                      </a:pPr>
                      <a:r>
                        <a:rPr lang="en-US" sz="1300" b="0" strike="noStrike" spc="-1">
                          <a:solidFill>
                            <a:srgbClr val="000000"/>
                          </a:solidFill>
                          <a:latin typeface="Corbel"/>
                        </a:rPr>
                        <a:t>Joshua</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4D4D6"/>
                    </a:solidFill>
                  </a:tcPr>
                </a:tc>
                <a:extLst>
                  <a:ext uri="{0D108BD9-81ED-4DB2-BD59-A6C34878D82A}">
                    <a16:rowId xmlns:a16="http://schemas.microsoft.com/office/drawing/2014/main" val="10006"/>
                  </a:ext>
                </a:extLst>
              </a:tr>
              <a:tr h="350640">
                <a:tc>
                  <a:txBody>
                    <a:bodyPr/>
                    <a:lstStyle/>
                    <a:p>
                      <a:pPr>
                        <a:lnSpc>
                          <a:spcPct val="100000"/>
                        </a:lnSpc>
                      </a:pPr>
                      <a:r>
                        <a:rPr lang="en-US" sz="1300" b="0" strike="noStrike" spc="-1">
                          <a:solidFill>
                            <a:srgbClr val="000000"/>
                          </a:solidFill>
                          <a:latin typeface="Corbel"/>
                        </a:rPr>
                        <a:t>Judges</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4D4D6"/>
                    </a:solidFill>
                  </a:tcPr>
                </a:tc>
                <a:tc>
                  <a:txBody>
                    <a:bodyPr/>
                    <a:lstStyle/>
                    <a:p>
                      <a:pPr>
                        <a:lnSpc>
                          <a:spcPct val="100000"/>
                        </a:lnSpc>
                      </a:pPr>
                      <a:r>
                        <a:rPr lang="en-US" sz="1300" b="0" strike="noStrike" spc="-1">
                          <a:solidFill>
                            <a:srgbClr val="000000"/>
                          </a:solidFill>
                          <a:latin typeface="Corbel"/>
                        </a:rPr>
                        <a:t>From Joshua to King Saul</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4D4D6"/>
                    </a:solidFill>
                  </a:tcPr>
                </a:tc>
                <a:tc>
                  <a:txBody>
                    <a:bodyPr/>
                    <a:lstStyle/>
                    <a:p>
                      <a:pPr>
                        <a:lnSpc>
                          <a:spcPct val="100000"/>
                        </a:lnSpc>
                      </a:pPr>
                      <a:r>
                        <a:rPr lang="en-US" sz="1300" b="0" strike="noStrike" spc="-1">
                          <a:solidFill>
                            <a:srgbClr val="000000"/>
                          </a:solidFill>
                          <a:latin typeface="Corbel"/>
                        </a:rPr>
                        <a:t>Ju, Ruth, 1 Sa. 1-9</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4D4D6"/>
                    </a:solidFill>
                  </a:tcPr>
                </a:tc>
                <a:tc>
                  <a:txBody>
                    <a:bodyPr/>
                    <a:lstStyle/>
                    <a:p>
                      <a:pPr algn="ctr">
                        <a:lnSpc>
                          <a:spcPct val="100000"/>
                        </a:lnSpc>
                      </a:pPr>
                      <a:r>
                        <a:rPr lang="en-US" sz="1300" b="0" strike="noStrike" spc="-1">
                          <a:solidFill>
                            <a:srgbClr val="000000"/>
                          </a:solidFill>
                          <a:latin typeface="Corbel"/>
                        </a:rPr>
                        <a:t>305</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4D4D6"/>
                    </a:solidFill>
                  </a:tcPr>
                </a:tc>
                <a:tc>
                  <a:txBody>
                    <a:bodyPr/>
                    <a:lstStyle/>
                    <a:p>
                      <a:pPr>
                        <a:lnSpc>
                          <a:spcPct val="100000"/>
                        </a:lnSpc>
                      </a:pPr>
                      <a:r>
                        <a:rPr lang="en-US" sz="1300" b="0" strike="noStrike" spc="-1">
                          <a:solidFill>
                            <a:srgbClr val="000000"/>
                          </a:solidFill>
                          <a:latin typeface="Corbel"/>
                        </a:rPr>
                        <a:t>Samuel</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4D4D6"/>
                    </a:solidFill>
                  </a:tcPr>
                </a:tc>
                <a:extLst>
                  <a:ext uri="{0D108BD9-81ED-4DB2-BD59-A6C34878D82A}">
                    <a16:rowId xmlns:a16="http://schemas.microsoft.com/office/drawing/2014/main" val="10007"/>
                  </a:ext>
                </a:extLst>
              </a:tr>
              <a:tr h="480960">
                <a:tc>
                  <a:txBody>
                    <a:bodyPr/>
                    <a:lstStyle/>
                    <a:p>
                      <a:pPr>
                        <a:lnSpc>
                          <a:spcPct val="100000"/>
                        </a:lnSpc>
                      </a:pPr>
                      <a:r>
                        <a:rPr lang="en-US" sz="1300" b="1" strike="noStrike" spc="-1">
                          <a:solidFill>
                            <a:srgbClr val="000000"/>
                          </a:solidFill>
                          <a:latin typeface="Corbel"/>
                        </a:rPr>
                        <a:t>The United Kingdom</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FFFF00"/>
                    </a:solidFill>
                  </a:tcPr>
                </a:tc>
                <a:tc>
                  <a:txBody>
                    <a:bodyPr/>
                    <a:lstStyle/>
                    <a:p>
                      <a:pPr>
                        <a:lnSpc>
                          <a:spcPct val="100000"/>
                        </a:lnSpc>
                      </a:pPr>
                      <a:r>
                        <a:rPr lang="en-US" sz="1300" b="1" strike="noStrike" spc="-1">
                          <a:solidFill>
                            <a:srgbClr val="000000"/>
                          </a:solidFill>
                          <a:latin typeface="Corbel"/>
                        </a:rPr>
                        <a:t>From origin of kingdom to its division</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FFFF00"/>
                    </a:solidFill>
                  </a:tcPr>
                </a:tc>
                <a:tc>
                  <a:txBody>
                    <a:bodyPr/>
                    <a:lstStyle/>
                    <a:p>
                      <a:pPr>
                        <a:lnSpc>
                          <a:spcPct val="100000"/>
                        </a:lnSpc>
                      </a:pPr>
                      <a:r>
                        <a:rPr lang="en-US" sz="1300" b="1" strike="noStrike" spc="-1">
                          <a:solidFill>
                            <a:srgbClr val="000000"/>
                          </a:solidFill>
                          <a:latin typeface="Corbel"/>
                        </a:rPr>
                        <a:t>1 Sa. 9-1 Ki. 11; 1 Chr. 10, 2 Chr. 9</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FFFF00"/>
                    </a:solidFill>
                  </a:tcPr>
                </a:tc>
                <a:tc>
                  <a:txBody>
                    <a:bodyPr/>
                    <a:lstStyle/>
                    <a:p>
                      <a:pPr algn="ctr">
                        <a:lnSpc>
                          <a:spcPct val="100000"/>
                        </a:lnSpc>
                      </a:pPr>
                      <a:r>
                        <a:rPr lang="en-US" sz="1300" b="1" strike="noStrike" spc="-1">
                          <a:solidFill>
                            <a:srgbClr val="000000"/>
                          </a:solidFill>
                          <a:latin typeface="Corbel"/>
                        </a:rPr>
                        <a:t>120</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FFFF00"/>
                    </a:solidFill>
                  </a:tcPr>
                </a:tc>
                <a:tc>
                  <a:txBody>
                    <a:bodyPr/>
                    <a:lstStyle/>
                    <a:p>
                      <a:pPr>
                        <a:lnSpc>
                          <a:spcPct val="100000"/>
                        </a:lnSpc>
                      </a:pPr>
                      <a:r>
                        <a:rPr lang="en-US" sz="1300" b="1" strike="noStrike" spc="-1">
                          <a:solidFill>
                            <a:srgbClr val="000000"/>
                          </a:solidFill>
                          <a:latin typeface="Corbel"/>
                        </a:rPr>
                        <a:t>David</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FFFF00"/>
                    </a:solidFill>
                  </a:tcPr>
                </a:tc>
                <a:extLst>
                  <a:ext uri="{0D108BD9-81ED-4DB2-BD59-A6C34878D82A}">
                    <a16:rowId xmlns:a16="http://schemas.microsoft.com/office/drawing/2014/main" val="10008"/>
                  </a:ext>
                </a:extLst>
              </a:tr>
              <a:tr h="544680">
                <a:tc>
                  <a:txBody>
                    <a:bodyPr/>
                    <a:lstStyle/>
                    <a:p>
                      <a:pPr>
                        <a:lnSpc>
                          <a:spcPct val="100000"/>
                        </a:lnSpc>
                      </a:pPr>
                      <a:r>
                        <a:rPr lang="en-US" sz="1300" b="0" strike="noStrike" spc="-1">
                          <a:solidFill>
                            <a:srgbClr val="000000"/>
                          </a:solidFill>
                          <a:latin typeface="Corbel"/>
                        </a:rPr>
                        <a:t>The Divided Kingdom</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300" b="0" strike="noStrike" spc="-1">
                          <a:solidFill>
                            <a:srgbClr val="000000"/>
                          </a:solidFill>
                          <a:latin typeface="Corbel"/>
                        </a:rPr>
                        <a:t>From the division to the fall of Israel</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300" b="0" strike="noStrike" spc="-1">
                          <a:solidFill>
                            <a:srgbClr val="000000"/>
                          </a:solidFill>
                          <a:latin typeface="Corbel"/>
                        </a:rPr>
                        <a:t>1 Ki. 12-2 Ki. 20; 2 Chr. 10-32</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gn="ctr">
                        <a:lnSpc>
                          <a:spcPct val="100000"/>
                        </a:lnSpc>
                      </a:pPr>
                      <a:r>
                        <a:rPr lang="en-US" sz="1300" b="0" strike="noStrike" spc="-1">
                          <a:solidFill>
                            <a:srgbClr val="000000"/>
                          </a:solidFill>
                          <a:latin typeface="Corbel"/>
                        </a:rPr>
                        <a:t>253</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300" b="0" strike="noStrike" spc="-1">
                          <a:solidFill>
                            <a:srgbClr val="000000"/>
                          </a:solidFill>
                          <a:latin typeface="Corbel"/>
                        </a:rPr>
                        <a:t>Elijah</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extLst>
                  <a:ext uri="{0D108BD9-81ED-4DB2-BD59-A6C34878D82A}">
                    <a16:rowId xmlns:a16="http://schemas.microsoft.com/office/drawing/2014/main" val="10009"/>
                  </a:ext>
                </a:extLst>
              </a:tr>
              <a:tr h="363960">
                <a:tc>
                  <a:txBody>
                    <a:bodyPr/>
                    <a:lstStyle/>
                    <a:p>
                      <a:pPr>
                        <a:lnSpc>
                          <a:spcPct val="100000"/>
                        </a:lnSpc>
                      </a:pPr>
                      <a:r>
                        <a:rPr lang="en-US" sz="1300" b="0" strike="noStrike" spc="-1">
                          <a:solidFill>
                            <a:srgbClr val="000000"/>
                          </a:solidFill>
                          <a:latin typeface="Corbel"/>
                        </a:rPr>
                        <a:t>Judah Alone</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300" b="0" strike="noStrike" spc="-1">
                          <a:solidFill>
                            <a:srgbClr val="000000"/>
                          </a:solidFill>
                          <a:latin typeface="Corbel"/>
                        </a:rPr>
                        <a:t>From fall of Israel to the fall of Judah</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300" b="0" strike="noStrike" spc="-1">
                          <a:solidFill>
                            <a:srgbClr val="000000"/>
                          </a:solidFill>
                          <a:latin typeface="Corbel"/>
                        </a:rPr>
                        <a:t>2 Ki. 21-25; 2 Chr. 10-32</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gn="ctr">
                        <a:lnSpc>
                          <a:spcPct val="100000"/>
                        </a:lnSpc>
                      </a:pPr>
                      <a:r>
                        <a:rPr lang="en-US" sz="1300" b="0" strike="noStrike" spc="-1">
                          <a:solidFill>
                            <a:srgbClr val="000000"/>
                          </a:solidFill>
                          <a:latin typeface="Corbel"/>
                        </a:rPr>
                        <a:t>125</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300" b="0" strike="noStrike" spc="-1">
                          <a:solidFill>
                            <a:srgbClr val="000000"/>
                          </a:solidFill>
                          <a:latin typeface="Corbel"/>
                        </a:rPr>
                        <a:t>Josiah</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extLst>
                  <a:ext uri="{0D108BD9-81ED-4DB2-BD59-A6C34878D82A}">
                    <a16:rowId xmlns:a16="http://schemas.microsoft.com/office/drawing/2014/main" val="10010"/>
                  </a:ext>
                </a:extLst>
              </a:tr>
              <a:tr h="392400">
                <a:tc>
                  <a:txBody>
                    <a:bodyPr/>
                    <a:lstStyle/>
                    <a:p>
                      <a:pPr>
                        <a:lnSpc>
                          <a:spcPct val="100000"/>
                        </a:lnSpc>
                      </a:pPr>
                      <a:r>
                        <a:rPr lang="en-US" sz="1300" b="0" strike="noStrike" spc="-1">
                          <a:solidFill>
                            <a:srgbClr val="000000"/>
                          </a:solidFill>
                          <a:latin typeface="Corbel"/>
                        </a:rPr>
                        <a:t>Babylonian Captivity</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300" b="0" strike="noStrike" spc="-1">
                          <a:solidFill>
                            <a:srgbClr val="000000"/>
                          </a:solidFill>
                          <a:latin typeface="Corbel"/>
                        </a:rPr>
                        <a:t>From the fall of Judah to the return</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300" b="0" strike="noStrike" spc="-1">
                          <a:solidFill>
                            <a:srgbClr val="000000"/>
                          </a:solidFill>
                          <a:latin typeface="Corbel"/>
                        </a:rPr>
                        <a:t>2 Ki. 25-8- 21; Dan. 1-6</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gn="ctr">
                        <a:lnSpc>
                          <a:spcPct val="100000"/>
                        </a:lnSpc>
                      </a:pPr>
                      <a:r>
                        <a:rPr lang="en-US" sz="1300" b="0" strike="noStrike" spc="-1">
                          <a:solidFill>
                            <a:srgbClr val="000000"/>
                          </a:solidFill>
                          <a:latin typeface="Corbel"/>
                        </a:rPr>
                        <a:t>70</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300" b="0" strike="noStrike" spc="-1">
                          <a:solidFill>
                            <a:srgbClr val="000000"/>
                          </a:solidFill>
                          <a:latin typeface="Corbel"/>
                        </a:rPr>
                        <a:t>Daniel</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extLst>
                  <a:ext uri="{0D108BD9-81ED-4DB2-BD59-A6C34878D82A}">
                    <a16:rowId xmlns:a16="http://schemas.microsoft.com/office/drawing/2014/main" val="10011"/>
                  </a:ext>
                </a:extLst>
              </a:tr>
              <a:tr h="350640">
                <a:tc>
                  <a:txBody>
                    <a:bodyPr/>
                    <a:lstStyle/>
                    <a:p>
                      <a:pPr>
                        <a:lnSpc>
                          <a:spcPct val="100000"/>
                        </a:lnSpc>
                      </a:pPr>
                      <a:r>
                        <a:rPr lang="en-US" sz="1300" b="0" strike="noStrike" spc="-1">
                          <a:solidFill>
                            <a:srgbClr val="000000"/>
                          </a:solidFill>
                          <a:latin typeface="Corbel"/>
                        </a:rPr>
                        <a:t>Restoration of the Jews</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300" b="0" strike="noStrike" spc="-1">
                          <a:solidFill>
                            <a:srgbClr val="000000"/>
                          </a:solidFill>
                          <a:latin typeface="Corbel"/>
                        </a:rPr>
                        <a:t>From the return to end of OT history</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300" b="0" strike="noStrike" spc="-1">
                          <a:solidFill>
                            <a:srgbClr val="000000"/>
                          </a:solidFill>
                          <a:latin typeface="Corbel"/>
                        </a:rPr>
                        <a:t>Ezra, Nehemiah</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gn="ctr">
                        <a:lnSpc>
                          <a:spcPct val="100000"/>
                        </a:lnSpc>
                      </a:pPr>
                      <a:r>
                        <a:rPr lang="en-US" sz="1300" b="0" strike="noStrike" spc="-1">
                          <a:solidFill>
                            <a:srgbClr val="000000"/>
                          </a:solidFill>
                          <a:latin typeface="Corbel"/>
                        </a:rPr>
                        <a:t>92</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300" b="0" strike="noStrike" spc="-1">
                          <a:solidFill>
                            <a:srgbClr val="000000"/>
                          </a:solidFill>
                          <a:latin typeface="Corbel"/>
                        </a:rPr>
                        <a:t>Ezra</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extLst>
                  <a:ext uri="{0D108BD9-81ED-4DB2-BD59-A6C34878D82A}">
                    <a16:rowId xmlns:a16="http://schemas.microsoft.com/office/drawing/2014/main" val="10012"/>
                  </a:ext>
                </a:extLst>
              </a:tr>
              <a:tr h="555120">
                <a:tc>
                  <a:txBody>
                    <a:bodyPr/>
                    <a:lstStyle/>
                    <a:p>
                      <a:pPr>
                        <a:lnSpc>
                          <a:spcPct val="100000"/>
                        </a:lnSpc>
                      </a:pPr>
                      <a:r>
                        <a:rPr lang="en-US" sz="1300" b="0" strike="noStrike" spc="-1">
                          <a:solidFill>
                            <a:srgbClr val="000000"/>
                          </a:solidFill>
                          <a:latin typeface="Corbel"/>
                        </a:rPr>
                        <a:t>Between the Testaments</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tabLst>
                          <a:tab pos="0" algn="l"/>
                        </a:tabLst>
                      </a:pPr>
                      <a:r>
                        <a:rPr lang="en-US" sz="1300" b="0" strike="noStrike" spc="-1">
                          <a:solidFill>
                            <a:srgbClr val="000000"/>
                          </a:solidFill>
                          <a:latin typeface="Corbel"/>
                        </a:rPr>
                        <a:t>From end of OT to the beginning of the NT</a:t>
                      </a:r>
                      <a:endParaRPr lang="en-US" sz="1300" b="0" strike="noStrike" spc="-1">
                        <a:latin typeface="Arial"/>
                      </a:endParaRPr>
                    </a:p>
                    <a:p>
                      <a:pPr>
                        <a:lnSpc>
                          <a:spcPct val="100000"/>
                        </a:lnSpc>
                        <a:tabLst>
                          <a:tab pos="0" algn="l"/>
                        </a:tabLst>
                      </a:pP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300" b="0" strike="noStrike" spc="-1">
                          <a:solidFill>
                            <a:srgbClr val="000000"/>
                          </a:solidFill>
                          <a:latin typeface="Corbel"/>
                        </a:rPr>
                        <a:t>None</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gn="ctr">
                        <a:lnSpc>
                          <a:spcPct val="100000"/>
                        </a:lnSpc>
                      </a:pPr>
                      <a:r>
                        <a:rPr lang="en-US" sz="1300" b="0" strike="noStrike" spc="-1">
                          <a:solidFill>
                            <a:srgbClr val="000000"/>
                          </a:solidFill>
                          <a:latin typeface="Corbel"/>
                        </a:rPr>
                        <a:t>400</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300" b="0" strike="noStrike" spc="-1">
                          <a:solidFill>
                            <a:srgbClr val="000000"/>
                          </a:solidFill>
                          <a:latin typeface="Corbel"/>
                        </a:rPr>
                        <a:t>Judas Maccabe</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extLst>
                  <a:ext uri="{0D108BD9-81ED-4DB2-BD59-A6C34878D82A}">
                    <a16:rowId xmlns:a16="http://schemas.microsoft.com/office/drawing/2014/main" val="10013"/>
                  </a:ext>
                </a:extLst>
              </a:tr>
              <a:tr h="350640">
                <a:tc>
                  <a:txBody>
                    <a:bodyPr/>
                    <a:lstStyle/>
                    <a:p>
                      <a:pPr>
                        <a:lnSpc>
                          <a:spcPct val="100000"/>
                        </a:lnSpc>
                      </a:pPr>
                      <a:r>
                        <a:rPr lang="en-US" sz="1300" b="0" strike="noStrike" spc="-1">
                          <a:solidFill>
                            <a:srgbClr val="000000"/>
                          </a:solidFill>
                          <a:latin typeface="Corbel"/>
                        </a:rPr>
                        <a:t>Life of Christ</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300" b="0" strike="noStrike" spc="-1">
                          <a:solidFill>
                            <a:srgbClr val="000000"/>
                          </a:solidFill>
                          <a:latin typeface="Corbel"/>
                        </a:rPr>
                        <a:t>From birth of Jesus to ascension</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300" b="0" strike="noStrike" spc="-1">
                          <a:solidFill>
                            <a:srgbClr val="000000"/>
                          </a:solidFill>
                          <a:latin typeface="Corbel"/>
                        </a:rPr>
                        <a:t>Mt-Jhn 21; Acts1</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gn="ctr">
                        <a:lnSpc>
                          <a:spcPct val="100000"/>
                        </a:lnSpc>
                      </a:pPr>
                      <a:r>
                        <a:rPr lang="en-US" sz="1300" b="0" strike="noStrike" spc="-1">
                          <a:solidFill>
                            <a:srgbClr val="000000"/>
                          </a:solidFill>
                          <a:latin typeface="Corbel"/>
                        </a:rPr>
                        <a:t>34</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300" b="0" strike="noStrike" spc="-1">
                          <a:solidFill>
                            <a:srgbClr val="000000"/>
                          </a:solidFill>
                          <a:latin typeface="Corbel"/>
                        </a:rPr>
                        <a:t>Jesus</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extLst>
                  <a:ext uri="{0D108BD9-81ED-4DB2-BD59-A6C34878D82A}">
                    <a16:rowId xmlns:a16="http://schemas.microsoft.com/office/drawing/2014/main" val="10014"/>
                  </a:ext>
                </a:extLst>
              </a:tr>
              <a:tr h="481320">
                <a:tc>
                  <a:txBody>
                    <a:bodyPr/>
                    <a:lstStyle/>
                    <a:p>
                      <a:pPr>
                        <a:lnSpc>
                          <a:spcPct val="100000"/>
                        </a:lnSpc>
                      </a:pPr>
                      <a:r>
                        <a:rPr lang="en-US" sz="1300" b="0" strike="noStrike" spc="-1">
                          <a:solidFill>
                            <a:srgbClr val="000000"/>
                          </a:solidFill>
                          <a:latin typeface="Corbel"/>
                        </a:rPr>
                        <a:t>The Church</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300" b="0" strike="noStrike" spc="-1">
                          <a:solidFill>
                            <a:srgbClr val="000000"/>
                          </a:solidFill>
                          <a:latin typeface="Corbel"/>
                        </a:rPr>
                        <a:t>From ascension to death of Paul (96 AD approx.)</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300" b="0" strike="noStrike" spc="-1">
                          <a:solidFill>
                            <a:srgbClr val="000000"/>
                          </a:solidFill>
                          <a:latin typeface="Corbel"/>
                        </a:rPr>
                        <a:t>Acts 2-Revelation</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gn="ctr">
                        <a:lnSpc>
                          <a:spcPct val="100000"/>
                        </a:lnSpc>
                      </a:pPr>
                      <a:r>
                        <a:rPr lang="en-US" sz="1300" b="0" strike="noStrike" spc="-1">
                          <a:solidFill>
                            <a:srgbClr val="000000"/>
                          </a:solidFill>
                          <a:latin typeface="Corbel"/>
                        </a:rPr>
                        <a:t>70</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300" b="0" strike="noStrike" spc="-1">
                          <a:solidFill>
                            <a:srgbClr val="000000"/>
                          </a:solidFill>
                          <a:latin typeface="Corbel"/>
                        </a:rPr>
                        <a:t>Paul</a:t>
                      </a:r>
                      <a:endParaRPr lang="en-US" sz="13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15136960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9144000" cy="12954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8" name="CustomShape 1"/>
          <p:cNvSpPr/>
          <p:nvPr/>
        </p:nvSpPr>
        <p:spPr>
          <a:xfrm>
            <a:off x="952200" y="408600"/>
            <a:ext cx="5702760" cy="774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4500" b="1" spc="-1" dirty="0">
                <a:solidFill>
                  <a:srgbClr val="F0AD00"/>
                </a:solidFill>
                <a:latin typeface="Corbel"/>
                <a:ea typeface="DejaVu Sans"/>
              </a:rPr>
              <a:t>David &amp; the Temple</a:t>
            </a:r>
            <a:endParaRPr lang="en-US" sz="4500" b="0" strike="noStrike" spc="-1" dirty="0">
              <a:latin typeface="Arial"/>
            </a:endParaRPr>
          </a:p>
        </p:txBody>
      </p:sp>
      <p:sp>
        <p:nvSpPr>
          <p:cNvPr id="209" name="CustomShape 2"/>
          <p:cNvSpPr/>
          <p:nvPr/>
        </p:nvSpPr>
        <p:spPr>
          <a:xfrm>
            <a:off x="41760" y="1479600"/>
            <a:ext cx="1045080" cy="4387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pPr>
            <a:r>
              <a:rPr lang="en-US" sz="2400" b="1" u="sng" strike="noStrike" spc="-1" dirty="0">
                <a:uFillTx/>
                <a:latin typeface="Arial"/>
              </a:rPr>
              <a:t>Chap</a:t>
            </a:r>
            <a:endParaRPr lang="en-US" sz="2400" b="0" strike="noStrike" spc="-1" dirty="0">
              <a:latin typeface="Arial"/>
            </a:endParaRPr>
          </a:p>
          <a:p>
            <a:pPr algn="ctr">
              <a:lnSpc>
                <a:spcPct val="100000"/>
              </a:lnSpc>
            </a:pPr>
            <a:endParaRPr lang="en-US" sz="1000" b="0" strike="noStrike" spc="-1" dirty="0">
              <a:latin typeface="Arial"/>
            </a:endParaRPr>
          </a:p>
          <a:p>
            <a:pPr algn="ctr">
              <a:lnSpc>
                <a:spcPct val="100000"/>
              </a:lnSpc>
            </a:pPr>
            <a:r>
              <a:rPr lang="en-US" sz="2200" b="1" spc="-1" dirty="0">
                <a:latin typeface="Arial"/>
              </a:rPr>
              <a:t>24</a:t>
            </a:r>
            <a:endParaRPr lang="en-US" sz="2200" b="0" strike="noStrike" spc="-1" dirty="0">
              <a:latin typeface="Arial"/>
            </a:endParaRPr>
          </a:p>
          <a:p>
            <a:pPr algn="ctr">
              <a:lnSpc>
                <a:spcPct val="100000"/>
              </a:lnSpc>
            </a:pPr>
            <a:endParaRPr lang="en-US" sz="1600" b="0" strike="noStrike" spc="-1" dirty="0">
              <a:latin typeface="Arial"/>
            </a:endParaRPr>
          </a:p>
          <a:p>
            <a:pPr algn="ctr">
              <a:lnSpc>
                <a:spcPct val="100000"/>
              </a:lnSpc>
            </a:pPr>
            <a:r>
              <a:rPr lang="en-US" sz="2200" b="1" strike="noStrike" spc="-1" dirty="0">
                <a:latin typeface="Arial"/>
              </a:rPr>
              <a:t>25</a:t>
            </a:r>
          </a:p>
          <a:p>
            <a:pPr algn="ctr">
              <a:lnSpc>
                <a:spcPct val="100000"/>
              </a:lnSpc>
            </a:pPr>
            <a:endParaRPr lang="en-US" sz="2000" b="0" strike="noStrike" spc="-1" dirty="0">
              <a:latin typeface="Arial"/>
            </a:endParaRPr>
          </a:p>
          <a:p>
            <a:pPr algn="ctr">
              <a:lnSpc>
                <a:spcPct val="100000"/>
              </a:lnSpc>
            </a:pPr>
            <a:endParaRPr lang="en-US" sz="1200" spc="-1" dirty="0">
              <a:latin typeface="Arial"/>
            </a:endParaRPr>
          </a:p>
          <a:p>
            <a:pPr algn="ctr">
              <a:lnSpc>
                <a:spcPct val="100000"/>
              </a:lnSpc>
            </a:pPr>
            <a:endParaRPr lang="en-US" sz="2000" b="0" strike="noStrike" spc="-1" dirty="0">
              <a:latin typeface="Arial"/>
            </a:endParaRPr>
          </a:p>
          <a:p>
            <a:pPr algn="ctr">
              <a:lnSpc>
                <a:spcPct val="100000"/>
              </a:lnSpc>
            </a:pPr>
            <a:endParaRPr lang="en-US" b="0" strike="noStrike" spc="-1" dirty="0">
              <a:latin typeface="Arial"/>
            </a:endParaRPr>
          </a:p>
          <a:p>
            <a:pPr algn="ctr">
              <a:lnSpc>
                <a:spcPct val="100000"/>
              </a:lnSpc>
            </a:pPr>
            <a:r>
              <a:rPr lang="en-US" sz="2200" b="1" spc="-1" dirty="0">
                <a:latin typeface="Arial"/>
              </a:rPr>
              <a:t>26</a:t>
            </a:r>
            <a:endParaRPr lang="en-US" sz="2200" b="0" strike="noStrike" spc="-1" dirty="0">
              <a:latin typeface="Arial"/>
            </a:endParaRPr>
          </a:p>
          <a:p>
            <a:pPr algn="ctr">
              <a:lnSpc>
                <a:spcPct val="100000"/>
              </a:lnSpc>
            </a:pPr>
            <a:endParaRPr lang="en-US" sz="2200" b="0" strike="noStrike" spc="-1" dirty="0">
              <a:latin typeface="Arial"/>
            </a:endParaRPr>
          </a:p>
          <a:p>
            <a:pPr algn="ctr">
              <a:lnSpc>
                <a:spcPct val="100000"/>
              </a:lnSpc>
            </a:pPr>
            <a:endParaRPr lang="en-US" sz="2200" b="0" strike="noStrike" spc="-1" dirty="0">
              <a:latin typeface="Arial"/>
            </a:endParaRPr>
          </a:p>
          <a:p>
            <a:pPr algn="ctr">
              <a:lnSpc>
                <a:spcPct val="100000"/>
              </a:lnSpc>
            </a:pPr>
            <a:endParaRPr lang="en-US" sz="1600" b="0" strike="noStrike" spc="-1" dirty="0">
              <a:latin typeface="Arial"/>
            </a:endParaRPr>
          </a:p>
          <a:p>
            <a:pPr algn="ctr">
              <a:lnSpc>
                <a:spcPct val="100000"/>
              </a:lnSpc>
            </a:pPr>
            <a:endParaRPr lang="en-US" sz="1400" b="0" strike="noStrike" spc="-1" dirty="0">
              <a:latin typeface="Arial"/>
            </a:endParaRPr>
          </a:p>
          <a:p>
            <a:pPr algn="ctr">
              <a:lnSpc>
                <a:spcPct val="100000"/>
              </a:lnSpc>
            </a:pPr>
            <a:r>
              <a:rPr lang="en-US" sz="2200" b="1" spc="-1" dirty="0">
                <a:latin typeface="Arial"/>
              </a:rPr>
              <a:t>27</a:t>
            </a:r>
            <a:endParaRPr lang="en-US" sz="2200" b="0" strike="noStrike" spc="-1" dirty="0">
              <a:latin typeface="Arial"/>
            </a:endParaRPr>
          </a:p>
          <a:p>
            <a:pPr algn="ctr">
              <a:lnSpc>
                <a:spcPct val="100000"/>
              </a:lnSpc>
            </a:pPr>
            <a:endParaRPr lang="en-US" sz="2200" b="0" strike="noStrike" spc="-1" dirty="0">
              <a:latin typeface="Arial"/>
            </a:endParaRPr>
          </a:p>
        </p:txBody>
      </p:sp>
      <p:sp>
        <p:nvSpPr>
          <p:cNvPr id="210" name="CustomShape 3"/>
          <p:cNvSpPr/>
          <p:nvPr/>
        </p:nvSpPr>
        <p:spPr>
          <a:xfrm>
            <a:off x="1086840" y="1479240"/>
            <a:ext cx="7932960" cy="4692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2400" b="1" u="sng" strike="noStrike" spc="-1" dirty="0">
                <a:uFillTx/>
                <a:latin typeface="Arial"/>
              </a:rPr>
              <a:t>Principal Events </a:t>
            </a:r>
            <a:r>
              <a:rPr lang="en-US" sz="2200" b="1" u="sng" strike="noStrike" spc="-1" dirty="0">
                <a:uFillTx/>
                <a:latin typeface="Arial"/>
              </a:rPr>
              <a:t>(with key verses)</a:t>
            </a:r>
            <a:endParaRPr lang="en-US" sz="2200" b="0" strike="noStrike" spc="-1" dirty="0">
              <a:latin typeface="Arial"/>
            </a:endParaRPr>
          </a:p>
          <a:p>
            <a:pPr>
              <a:lnSpc>
                <a:spcPct val="100000"/>
              </a:lnSpc>
            </a:pPr>
            <a:endParaRPr lang="en-US" sz="1000" b="0" strike="noStrike" spc="-1" dirty="0">
              <a:latin typeface="Arial"/>
            </a:endParaRPr>
          </a:p>
          <a:p>
            <a:pPr>
              <a:lnSpc>
                <a:spcPct val="100000"/>
              </a:lnSpc>
            </a:pPr>
            <a:r>
              <a:rPr lang="en-US" sz="2200" b="1" strike="noStrike" spc="-1" dirty="0">
                <a:solidFill>
                  <a:srgbClr val="000000"/>
                </a:solidFill>
                <a:latin typeface="Arial"/>
              </a:rPr>
              <a:t>Divisions of sons of Aaron and other Levites</a:t>
            </a:r>
            <a:r>
              <a:rPr lang="en-US" sz="2200" b="1" spc="-1" dirty="0">
                <a:solidFill>
                  <a:srgbClr val="000000"/>
                </a:solidFill>
                <a:latin typeface="Arial"/>
              </a:rPr>
              <a:t>.</a:t>
            </a:r>
            <a:endParaRPr lang="en-US" sz="2200" spc="-1" dirty="0">
              <a:latin typeface="Arial"/>
            </a:endParaRPr>
          </a:p>
          <a:p>
            <a:pPr>
              <a:lnSpc>
                <a:spcPct val="100000"/>
              </a:lnSpc>
            </a:pPr>
            <a:endParaRPr lang="en-US" sz="1600" b="0" strike="noStrike" spc="-1" dirty="0">
              <a:latin typeface="Arial"/>
            </a:endParaRPr>
          </a:p>
          <a:p>
            <a:pPr>
              <a:lnSpc>
                <a:spcPct val="100000"/>
              </a:lnSpc>
            </a:pPr>
            <a:r>
              <a:rPr lang="en-US" sz="2200" b="1" spc="-1" dirty="0">
                <a:solidFill>
                  <a:srgbClr val="000000"/>
                </a:solidFill>
                <a:latin typeface="Arial"/>
              </a:rPr>
              <a:t>List of dedicated musicians given.</a:t>
            </a:r>
          </a:p>
          <a:p>
            <a:pPr>
              <a:lnSpc>
                <a:spcPct val="100000"/>
              </a:lnSpc>
            </a:pPr>
            <a:endParaRPr lang="en-US" sz="2000" b="0" strike="noStrike" spc="-1" dirty="0">
              <a:latin typeface="Arial"/>
            </a:endParaRPr>
          </a:p>
          <a:p>
            <a:pPr>
              <a:lnSpc>
                <a:spcPct val="100000"/>
              </a:lnSpc>
            </a:pPr>
            <a:endParaRPr lang="en-US" sz="2000" spc="-1" dirty="0">
              <a:latin typeface="Arial"/>
            </a:endParaRPr>
          </a:p>
          <a:p>
            <a:pPr>
              <a:lnSpc>
                <a:spcPct val="100000"/>
              </a:lnSpc>
            </a:pPr>
            <a:endParaRPr lang="en-US" sz="2000" b="0" strike="noStrike" spc="-1" dirty="0">
              <a:latin typeface="Arial"/>
            </a:endParaRPr>
          </a:p>
          <a:p>
            <a:pPr>
              <a:lnSpc>
                <a:spcPct val="100000"/>
              </a:lnSpc>
            </a:pPr>
            <a:endParaRPr lang="en-US" sz="1000" b="0" strike="noStrike" spc="-1" dirty="0">
              <a:latin typeface="Arial"/>
            </a:endParaRPr>
          </a:p>
          <a:p>
            <a:pPr>
              <a:lnSpc>
                <a:spcPct val="100000"/>
              </a:lnSpc>
            </a:pPr>
            <a:r>
              <a:rPr lang="en-US" sz="2200" b="1" spc="-1" dirty="0">
                <a:solidFill>
                  <a:srgbClr val="000000"/>
                </a:solidFill>
                <a:latin typeface="Arial"/>
              </a:rPr>
              <a:t>Lists of Gatekeepers &amp; overseers of the treasures of the house of God.</a:t>
            </a:r>
            <a:endParaRPr lang="en-US" sz="2200" b="0" strike="noStrike" spc="-1" dirty="0">
              <a:latin typeface="Arial"/>
            </a:endParaRPr>
          </a:p>
          <a:p>
            <a:pPr>
              <a:lnSpc>
                <a:spcPct val="100000"/>
              </a:lnSpc>
            </a:pPr>
            <a:endParaRPr lang="en-US" sz="2200" b="0" strike="noStrike" spc="-1" dirty="0">
              <a:latin typeface="Arial"/>
            </a:endParaRPr>
          </a:p>
          <a:p>
            <a:pPr>
              <a:lnSpc>
                <a:spcPct val="100000"/>
              </a:lnSpc>
            </a:pPr>
            <a:r>
              <a:rPr lang="en-US" sz="2000" b="1" strike="noStrike" spc="-1" dirty="0">
                <a:solidFill>
                  <a:srgbClr val="000000"/>
                </a:solidFill>
                <a:latin typeface="Arial"/>
              </a:rPr>
              <a:t>	</a:t>
            </a:r>
          </a:p>
          <a:p>
            <a:pPr>
              <a:lnSpc>
                <a:spcPct val="100000"/>
              </a:lnSpc>
            </a:pPr>
            <a:endParaRPr lang="en-US" sz="1000" b="1" strike="noStrike" spc="-1" dirty="0">
              <a:latin typeface="Arial"/>
            </a:endParaRPr>
          </a:p>
          <a:p>
            <a:pPr>
              <a:lnSpc>
                <a:spcPct val="100000"/>
              </a:lnSpc>
            </a:pPr>
            <a:r>
              <a:rPr lang="en-US" sz="2200" b="1" strike="noStrike" spc="-1" dirty="0">
                <a:latin typeface="Arial"/>
              </a:rPr>
              <a:t>Military divisions listed, each with a Captain.</a:t>
            </a:r>
          </a:p>
          <a:p>
            <a:pPr>
              <a:lnSpc>
                <a:spcPct val="100000"/>
              </a:lnSpc>
            </a:pPr>
            <a:endParaRPr lang="en-US" sz="2200" b="1" spc="-1" dirty="0">
              <a:latin typeface="Arial"/>
            </a:endParaRPr>
          </a:p>
          <a:p>
            <a:pPr>
              <a:lnSpc>
                <a:spcPct val="100000"/>
              </a:lnSpc>
            </a:pPr>
            <a:endParaRPr lang="en-US" sz="2200" b="1" strike="noStrike" spc="-1" dirty="0">
              <a:latin typeface="Arial"/>
            </a:endParaRPr>
          </a:p>
        </p:txBody>
      </p:sp>
      <p:sp>
        <p:nvSpPr>
          <p:cNvPr id="13" name="TextBox 12"/>
          <p:cNvSpPr txBox="1"/>
          <p:nvPr/>
        </p:nvSpPr>
        <p:spPr>
          <a:xfrm>
            <a:off x="1625895" y="2962870"/>
            <a:ext cx="7060905" cy="923330"/>
          </a:xfrm>
          <a:prstGeom prst="rect">
            <a:avLst/>
          </a:prstGeom>
          <a:noFill/>
          <a:ln w="34925">
            <a:solidFill>
              <a:schemeClr val="accent1"/>
            </a:solidFill>
          </a:ln>
        </p:spPr>
        <p:txBody>
          <a:bodyPr wrap="square" rtlCol="0">
            <a:spAutoFit/>
          </a:bodyPr>
          <a:lstStyle/>
          <a:p>
            <a:pPr>
              <a:lnSpc>
                <a:spcPct val="100000"/>
              </a:lnSpc>
            </a:pPr>
            <a:r>
              <a:rPr lang="en-US" b="1" spc="-1" dirty="0">
                <a:solidFill>
                  <a:srgbClr val="000000"/>
                </a:solidFill>
                <a:latin typeface="Arial" panose="020B0604020202020204" pitchFamily="34" charset="0"/>
                <a:cs typeface="Arial" panose="020B0604020202020204" pitchFamily="34" charset="0"/>
              </a:rPr>
              <a:t>25:7  </a:t>
            </a:r>
            <a:r>
              <a:rPr lang="en-US" b="1" i="1" spc="-1" dirty="0">
                <a:solidFill>
                  <a:srgbClr val="002060"/>
                </a:solidFill>
                <a:latin typeface="Arial" panose="020B0604020202020204" pitchFamily="34" charset="0"/>
                <a:cs typeface="Arial" panose="020B0604020202020204" pitchFamily="34" charset="0"/>
              </a:rPr>
              <a:t>So the number of them, with their brethren who were instructed in the songs of the LORD, all who were skillful, was two hundred and eighty-eight.</a:t>
            </a:r>
            <a:endParaRPr lang="en-US" i="1" spc="-1" dirty="0">
              <a:solidFill>
                <a:srgbClr val="002060"/>
              </a:solidFill>
              <a:latin typeface="Arial" panose="020B0604020202020204" pitchFamily="34" charset="0"/>
              <a:cs typeface="Arial" panose="020B0604020202020204" pitchFamily="34" charset="0"/>
            </a:endParaRPr>
          </a:p>
        </p:txBody>
      </p:sp>
      <p:sp>
        <p:nvSpPr>
          <p:cNvPr id="14" name="TextBox 13"/>
          <p:cNvSpPr txBox="1"/>
          <p:nvPr/>
        </p:nvSpPr>
        <p:spPr>
          <a:xfrm>
            <a:off x="1625895" y="4718331"/>
            <a:ext cx="7289505" cy="646331"/>
          </a:xfrm>
          <a:prstGeom prst="rect">
            <a:avLst/>
          </a:prstGeom>
          <a:noFill/>
          <a:ln w="34925">
            <a:solidFill>
              <a:schemeClr val="accent1"/>
            </a:solidFill>
          </a:ln>
        </p:spPr>
        <p:txBody>
          <a:bodyPr wrap="square" rtlCol="0">
            <a:spAutoFit/>
          </a:bodyPr>
          <a:lstStyle/>
          <a:p>
            <a:r>
              <a:rPr lang="en-US" b="1" spc="-1" dirty="0">
                <a:latin typeface="Arial" panose="020B0604020202020204" pitchFamily="34" charset="0"/>
                <a:cs typeface="Arial" panose="020B0604020202020204" pitchFamily="34" charset="0"/>
              </a:rPr>
              <a:t>26:13</a:t>
            </a:r>
            <a:r>
              <a:rPr lang="en-US" b="1" i="1" spc="-1" dirty="0">
                <a:latin typeface="Arial" panose="020B0604020202020204" pitchFamily="34" charset="0"/>
                <a:cs typeface="Arial" panose="020B0604020202020204" pitchFamily="34" charset="0"/>
              </a:rPr>
              <a:t>   </a:t>
            </a:r>
            <a:r>
              <a:rPr lang="en-US" b="1" i="1" spc="-1" dirty="0">
                <a:solidFill>
                  <a:srgbClr val="002060"/>
                </a:solidFill>
                <a:latin typeface="Arial" panose="020B0604020202020204" pitchFamily="34" charset="0"/>
                <a:cs typeface="Arial" panose="020B0604020202020204" pitchFamily="34" charset="0"/>
              </a:rPr>
              <a:t>And they cast lots for each gate, the small as well as the great, according to their father's house.</a:t>
            </a:r>
          </a:p>
        </p:txBody>
      </p:sp>
    </p:spTree>
    <p:extLst>
      <p:ext uri="{BB962C8B-B14F-4D97-AF65-F5344CB8AC3E}">
        <p14:creationId xmlns:p14="http://schemas.microsoft.com/office/powerpoint/2010/main" val="30725535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625895" y="5334000"/>
            <a:ext cx="7289505" cy="1477328"/>
          </a:xfrm>
          <a:prstGeom prst="rect">
            <a:avLst/>
          </a:prstGeom>
          <a:noFill/>
          <a:ln w="34925">
            <a:solidFill>
              <a:schemeClr val="accent1"/>
            </a:solidFill>
          </a:ln>
        </p:spPr>
        <p:txBody>
          <a:bodyPr wrap="square" rtlCol="0">
            <a:spAutoFit/>
          </a:bodyPr>
          <a:lstStyle/>
          <a:p>
            <a:pPr>
              <a:lnSpc>
                <a:spcPct val="100000"/>
              </a:lnSpc>
            </a:pPr>
            <a:r>
              <a:rPr lang="en-US" b="1" spc="-1" dirty="0">
                <a:solidFill>
                  <a:srgbClr val="000000"/>
                </a:solidFill>
                <a:latin typeface="Arial" panose="020B0604020202020204" pitchFamily="34" charset="0"/>
                <a:cs typeface="Arial" panose="020B0604020202020204" pitchFamily="34" charset="0"/>
              </a:rPr>
              <a:t>28:20  </a:t>
            </a:r>
            <a:r>
              <a:rPr lang="en-US" b="1" i="1" spc="-1" dirty="0">
                <a:solidFill>
                  <a:srgbClr val="002060"/>
                </a:solidFill>
                <a:latin typeface="Arial" panose="020B0604020202020204" pitchFamily="34" charset="0"/>
                <a:cs typeface="Arial" panose="020B0604020202020204" pitchFamily="34" charset="0"/>
              </a:rPr>
              <a:t>And David said to his son Solomon, "Be strong and of good courage, and do it; do not fear nor be dismayed, for the LORD God -my God- will be with you. He will not leave you nor forsake you, until you have finished all the work for the service of the house of the LORD.</a:t>
            </a:r>
            <a:endParaRPr lang="en-US" i="1" spc="-1" dirty="0">
              <a:solidFill>
                <a:srgbClr val="002060"/>
              </a:solidFill>
              <a:latin typeface="Arial" panose="020B0604020202020204" pitchFamily="34" charset="0"/>
              <a:cs typeface="Arial" panose="020B0604020202020204" pitchFamily="34" charset="0"/>
            </a:endParaRPr>
          </a:p>
        </p:txBody>
      </p:sp>
      <p:sp>
        <p:nvSpPr>
          <p:cNvPr id="8" name="Rectangle 7"/>
          <p:cNvSpPr/>
          <p:nvPr/>
        </p:nvSpPr>
        <p:spPr>
          <a:xfrm>
            <a:off x="0" y="0"/>
            <a:ext cx="9144000" cy="12954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8" name="CustomShape 1"/>
          <p:cNvSpPr/>
          <p:nvPr/>
        </p:nvSpPr>
        <p:spPr>
          <a:xfrm>
            <a:off x="952200" y="408600"/>
            <a:ext cx="5702760" cy="774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4500" b="1" spc="-1" dirty="0">
                <a:solidFill>
                  <a:srgbClr val="F0AD00"/>
                </a:solidFill>
                <a:latin typeface="Corbel"/>
                <a:ea typeface="DejaVu Sans"/>
              </a:rPr>
              <a:t>David &amp; the Temple</a:t>
            </a:r>
            <a:endParaRPr lang="en-US" sz="4500" b="0" strike="noStrike" spc="-1" dirty="0">
              <a:latin typeface="Arial"/>
            </a:endParaRPr>
          </a:p>
        </p:txBody>
      </p:sp>
      <p:sp>
        <p:nvSpPr>
          <p:cNvPr id="209" name="CustomShape 2"/>
          <p:cNvSpPr/>
          <p:nvPr/>
        </p:nvSpPr>
        <p:spPr>
          <a:xfrm>
            <a:off x="41760" y="1479600"/>
            <a:ext cx="1045080" cy="3894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pPr>
            <a:r>
              <a:rPr lang="en-US" sz="2400" b="1" u="sng" strike="noStrike" spc="-1" dirty="0">
                <a:uFillTx/>
                <a:latin typeface="Arial"/>
              </a:rPr>
              <a:t>Chap</a:t>
            </a:r>
            <a:endParaRPr lang="en-US" sz="2400" b="0" strike="noStrike" spc="-1" dirty="0">
              <a:latin typeface="Arial"/>
            </a:endParaRPr>
          </a:p>
          <a:p>
            <a:pPr algn="ctr">
              <a:lnSpc>
                <a:spcPct val="100000"/>
              </a:lnSpc>
            </a:pPr>
            <a:endParaRPr lang="en-US" sz="1000" b="0" strike="noStrike" spc="-1" dirty="0">
              <a:latin typeface="Arial"/>
            </a:endParaRPr>
          </a:p>
          <a:p>
            <a:pPr algn="ctr">
              <a:lnSpc>
                <a:spcPct val="100000"/>
              </a:lnSpc>
            </a:pPr>
            <a:r>
              <a:rPr lang="en-US" sz="2200" b="1" spc="-1" dirty="0">
                <a:latin typeface="Arial"/>
              </a:rPr>
              <a:t>28</a:t>
            </a:r>
            <a:endParaRPr lang="en-US" sz="2200" b="0" strike="noStrike" spc="-1" dirty="0">
              <a:latin typeface="Arial"/>
            </a:endParaRPr>
          </a:p>
          <a:p>
            <a:pPr algn="ctr">
              <a:lnSpc>
                <a:spcPct val="100000"/>
              </a:lnSpc>
            </a:pPr>
            <a:endParaRPr lang="en-US" sz="2200" b="0" strike="noStrike" spc="-1" dirty="0">
              <a:latin typeface="Arial"/>
            </a:endParaRPr>
          </a:p>
          <a:p>
            <a:pPr algn="ctr">
              <a:lnSpc>
                <a:spcPct val="100000"/>
              </a:lnSpc>
            </a:pPr>
            <a:endParaRPr lang="en-US" sz="2200" b="0" strike="noStrike" spc="-1" dirty="0">
              <a:latin typeface="Arial"/>
            </a:endParaRPr>
          </a:p>
          <a:p>
            <a:pPr algn="ctr">
              <a:lnSpc>
                <a:spcPct val="100000"/>
              </a:lnSpc>
            </a:pPr>
            <a:endParaRPr lang="en-US" sz="1200" b="0" strike="noStrike" spc="-1" dirty="0">
              <a:latin typeface="Arial"/>
            </a:endParaRPr>
          </a:p>
          <a:p>
            <a:pPr algn="ctr">
              <a:lnSpc>
                <a:spcPct val="100000"/>
              </a:lnSpc>
            </a:pPr>
            <a:endParaRPr lang="en-US" sz="1200" spc="-1" dirty="0">
              <a:latin typeface="Arial"/>
            </a:endParaRPr>
          </a:p>
          <a:p>
            <a:pPr algn="ctr">
              <a:lnSpc>
                <a:spcPct val="100000"/>
              </a:lnSpc>
            </a:pPr>
            <a:endParaRPr lang="en-US" sz="1200" b="0" strike="noStrike" spc="-1" dirty="0">
              <a:latin typeface="Arial"/>
            </a:endParaRPr>
          </a:p>
          <a:p>
            <a:pPr algn="ctr">
              <a:lnSpc>
                <a:spcPct val="100000"/>
              </a:lnSpc>
            </a:pPr>
            <a:endParaRPr lang="en-US" sz="1200" spc="-1" dirty="0">
              <a:latin typeface="Arial"/>
            </a:endParaRPr>
          </a:p>
          <a:p>
            <a:pPr algn="ctr">
              <a:lnSpc>
                <a:spcPct val="100000"/>
              </a:lnSpc>
            </a:pPr>
            <a:endParaRPr lang="en-US" sz="1200" b="0" strike="noStrike" spc="-1" dirty="0">
              <a:latin typeface="Arial"/>
            </a:endParaRPr>
          </a:p>
          <a:p>
            <a:pPr algn="ctr">
              <a:lnSpc>
                <a:spcPct val="100000"/>
              </a:lnSpc>
            </a:pPr>
            <a:endParaRPr lang="en-US" sz="2200" b="0" strike="noStrike" spc="-1" dirty="0">
              <a:latin typeface="Arial"/>
            </a:endParaRPr>
          </a:p>
          <a:p>
            <a:pPr algn="ctr">
              <a:lnSpc>
                <a:spcPct val="100000"/>
              </a:lnSpc>
            </a:pPr>
            <a:endParaRPr lang="en-US" sz="2200" b="0" strike="noStrike" spc="-1" dirty="0">
              <a:latin typeface="Arial"/>
            </a:endParaRPr>
          </a:p>
          <a:p>
            <a:pPr algn="ctr">
              <a:lnSpc>
                <a:spcPct val="100000"/>
              </a:lnSpc>
            </a:pPr>
            <a:endParaRPr lang="en-US" sz="2200" b="0" strike="noStrike" spc="-1" dirty="0">
              <a:latin typeface="Arial"/>
            </a:endParaRPr>
          </a:p>
        </p:txBody>
      </p:sp>
      <p:sp>
        <p:nvSpPr>
          <p:cNvPr id="210" name="CustomShape 3"/>
          <p:cNvSpPr/>
          <p:nvPr/>
        </p:nvSpPr>
        <p:spPr>
          <a:xfrm>
            <a:off x="1086840" y="1479240"/>
            <a:ext cx="7932960" cy="3580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2400" b="1" u="sng" strike="noStrike" spc="-1" dirty="0">
                <a:uFillTx/>
                <a:latin typeface="Arial"/>
              </a:rPr>
              <a:t>Principal Events </a:t>
            </a:r>
            <a:r>
              <a:rPr lang="en-US" sz="2200" b="1" u="sng" strike="noStrike" spc="-1" dirty="0">
                <a:uFillTx/>
                <a:latin typeface="Arial"/>
              </a:rPr>
              <a:t>(with key verses)</a:t>
            </a:r>
            <a:endParaRPr lang="en-US" sz="2200" b="0" strike="noStrike" spc="-1" dirty="0">
              <a:latin typeface="Arial"/>
            </a:endParaRPr>
          </a:p>
          <a:p>
            <a:pPr>
              <a:lnSpc>
                <a:spcPct val="100000"/>
              </a:lnSpc>
            </a:pPr>
            <a:endParaRPr lang="en-US" sz="1000" b="0" strike="noStrike" spc="-1" dirty="0">
              <a:latin typeface="Arial"/>
            </a:endParaRPr>
          </a:p>
          <a:p>
            <a:pPr>
              <a:lnSpc>
                <a:spcPct val="100000"/>
              </a:lnSpc>
            </a:pPr>
            <a:r>
              <a:rPr lang="en-US" sz="2200" b="1" strike="noStrike" spc="-1" dirty="0">
                <a:solidFill>
                  <a:srgbClr val="000000"/>
                </a:solidFill>
                <a:latin typeface="Arial"/>
              </a:rPr>
              <a:t>David gives instructions for building the temple.</a:t>
            </a:r>
            <a:endParaRPr lang="en-US" sz="1600" b="0" strike="noStrike" spc="-1" dirty="0">
              <a:latin typeface="Arial"/>
            </a:endParaRPr>
          </a:p>
          <a:p>
            <a:pPr>
              <a:lnSpc>
                <a:spcPct val="100000"/>
              </a:lnSpc>
            </a:pPr>
            <a:endParaRPr lang="en-US" sz="2000" b="1" spc="-1" dirty="0">
              <a:solidFill>
                <a:srgbClr val="000000"/>
              </a:solidFill>
              <a:latin typeface="Arial"/>
            </a:endParaRPr>
          </a:p>
        </p:txBody>
      </p:sp>
      <p:sp>
        <p:nvSpPr>
          <p:cNvPr id="13" name="TextBox 12"/>
          <p:cNvSpPr txBox="1"/>
          <p:nvPr/>
        </p:nvSpPr>
        <p:spPr>
          <a:xfrm>
            <a:off x="1625894" y="2381071"/>
            <a:ext cx="7289506" cy="1200329"/>
          </a:xfrm>
          <a:prstGeom prst="rect">
            <a:avLst/>
          </a:prstGeom>
          <a:noFill/>
          <a:ln w="34925">
            <a:solidFill>
              <a:schemeClr val="accent1"/>
            </a:solidFill>
          </a:ln>
        </p:spPr>
        <p:txBody>
          <a:bodyPr wrap="square" rtlCol="0">
            <a:spAutoFit/>
          </a:bodyPr>
          <a:lstStyle/>
          <a:p>
            <a:pPr>
              <a:lnSpc>
                <a:spcPct val="100000"/>
              </a:lnSpc>
            </a:pPr>
            <a:r>
              <a:rPr lang="en-US" b="1" spc="-1" dirty="0">
                <a:solidFill>
                  <a:srgbClr val="000000"/>
                </a:solidFill>
                <a:latin typeface="Arial" panose="020B0604020202020204" pitchFamily="34" charset="0"/>
                <a:cs typeface="Arial" panose="020B0604020202020204" pitchFamily="34" charset="0"/>
              </a:rPr>
              <a:t>28:5-6</a:t>
            </a:r>
            <a:r>
              <a:rPr lang="en-US" b="1" i="1" spc="-1" dirty="0">
                <a:solidFill>
                  <a:srgbClr val="000000"/>
                </a:solidFill>
                <a:latin typeface="Arial" panose="020B0604020202020204" pitchFamily="34" charset="0"/>
                <a:cs typeface="Arial" panose="020B0604020202020204" pitchFamily="34" charset="0"/>
              </a:rPr>
              <a:t>  </a:t>
            </a:r>
            <a:r>
              <a:rPr lang="en-US" b="1" i="1" spc="-1" dirty="0">
                <a:solidFill>
                  <a:srgbClr val="002060"/>
                </a:solidFill>
                <a:latin typeface="Arial" panose="020B0604020202020204" pitchFamily="34" charset="0"/>
                <a:cs typeface="Arial" panose="020B0604020202020204" pitchFamily="34" charset="0"/>
              </a:rPr>
              <a:t>"And of all my sons (for the LORD has given me many sons) He has chosen my son Solomon to sit on the throne of the kingdom of the LORD over Israel.  Now He said to me, 'It is your son Solomon who shall build My house and My courts;</a:t>
            </a:r>
            <a:endParaRPr lang="en-US" spc="-1" dirty="0">
              <a:solidFill>
                <a:srgbClr val="002060"/>
              </a:solidFill>
              <a:latin typeface="Arial" panose="020B0604020202020204" pitchFamily="34" charset="0"/>
              <a:cs typeface="Arial" panose="020B0604020202020204" pitchFamily="34" charset="0"/>
            </a:endParaRPr>
          </a:p>
        </p:txBody>
      </p:sp>
      <p:sp>
        <p:nvSpPr>
          <p:cNvPr id="14" name="TextBox 13"/>
          <p:cNvSpPr txBox="1"/>
          <p:nvPr/>
        </p:nvSpPr>
        <p:spPr>
          <a:xfrm>
            <a:off x="1625895" y="3581400"/>
            <a:ext cx="7289505" cy="1754326"/>
          </a:xfrm>
          <a:prstGeom prst="rect">
            <a:avLst/>
          </a:prstGeom>
          <a:noFill/>
          <a:ln w="34925">
            <a:solidFill>
              <a:schemeClr val="accent1"/>
            </a:solidFill>
          </a:ln>
        </p:spPr>
        <p:txBody>
          <a:bodyPr wrap="square" rtlCol="0">
            <a:spAutoFit/>
          </a:bodyPr>
          <a:lstStyle/>
          <a:p>
            <a:r>
              <a:rPr lang="en-US" b="1" spc="-1" dirty="0">
                <a:latin typeface="Arial" panose="020B0604020202020204" pitchFamily="34" charset="0"/>
                <a:cs typeface="Arial" panose="020B0604020202020204" pitchFamily="34" charset="0"/>
              </a:rPr>
              <a:t>28:11-12</a:t>
            </a:r>
            <a:r>
              <a:rPr lang="en-US" b="1" i="1" spc="-1" dirty="0">
                <a:latin typeface="Arial" panose="020B0604020202020204" pitchFamily="34" charset="0"/>
                <a:cs typeface="Arial" panose="020B0604020202020204" pitchFamily="34" charset="0"/>
              </a:rPr>
              <a:t>  </a:t>
            </a:r>
            <a:r>
              <a:rPr lang="en-US" b="1" i="1" spc="-1" dirty="0">
                <a:solidFill>
                  <a:srgbClr val="002060"/>
                </a:solidFill>
                <a:latin typeface="Arial" panose="020B0604020202020204" pitchFamily="34" charset="0"/>
                <a:cs typeface="Arial" panose="020B0604020202020204" pitchFamily="34" charset="0"/>
              </a:rPr>
              <a:t>Then David gave his son Solomon the plans for the vestibule, its houses, its treasuries, its upper chambers, its inner chambers, and the place of the mercy seat; and the plans for all that he had by the Spirit, of the courts of the house of the LORD, of all the chambers all around, of the treasuries of the house of God, and of the treasuries for the dedicated things;</a:t>
            </a:r>
          </a:p>
        </p:txBody>
      </p:sp>
    </p:spTree>
    <p:extLst>
      <p:ext uri="{BB962C8B-B14F-4D97-AF65-F5344CB8AC3E}">
        <p14:creationId xmlns:p14="http://schemas.microsoft.com/office/powerpoint/2010/main" val="23352164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511594" y="4038600"/>
            <a:ext cx="7060905" cy="923330"/>
          </a:xfrm>
          <a:prstGeom prst="rect">
            <a:avLst/>
          </a:prstGeom>
          <a:noFill/>
          <a:ln w="34925">
            <a:solidFill>
              <a:schemeClr val="accent1"/>
            </a:solidFill>
          </a:ln>
        </p:spPr>
        <p:txBody>
          <a:bodyPr wrap="square" rtlCol="0">
            <a:spAutoFit/>
          </a:bodyPr>
          <a:lstStyle/>
          <a:p>
            <a:pPr>
              <a:lnSpc>
                <a:spcPct val="100000"/>
              </a:lnSpc>
            </a:pPr>
            <a:r>
              <a:rPr lang="en-US" b="1" spc="-1" dirty="0">
                <a:solidFill>
                  <a:srgbClr val="000000"/>
                </a:solidFill>
                <a:latin typeface="Arial" panose="020B0604020202020204" pitchFamily="34" charset="0"/>
                <a:cs typeface="Arial" panose="020B0604020202020204" pitchFamily="34" charset="0"/>
              </a:rPr>
              <a:t>29:23</a:t>
            </a:r>
            <a:r>
              <a:rPr lang="en-US" b="1" i="1" spc="-1" dirty="0">
                <a:solidFill>
                  <a:srgbClr val="000000"/>
                </a:solidFill>
                <a:latin typeface="Arial" panose="020B0604020202020204" pitchFamily="34" charset="0"/>
                <a:cs typeface="Arial" panose="020B0604020202020204" pitchFamily="34" charset="0"/>
              </a:rPr>
              <a:t>  </a:t>
            </a:r>
            <a:r>
              <a:rPr lang="en-US" b="1" i="1" spc="-1" dirty="0">
                <a:solidFill>
                  <a:srgbClr val="002060"/>
                </a:solidFill>
                <a:latin typeface="Arial" panose="020B0604020202020204" pitchFamily="34" charset="0"/>
                <a:cs typeface="Arial" panose="020B0604020202020204" pitchFamily="34" charset="0"/>
              </a:rPr>
              <a:t>Then Solomon sat on the throne of the LORD as king instead of David his father, and prospered; and all Israel obeyed him.</a:t>
            </a:r>
            <a:endParaRPr lang="en-US" spc="-1" dirty="0">
              <a:solidFill>
                <a:srgbClr val="002060"/>
              </a:solidFill>
              <a:latin typeface="Arial" panose="020B0604020202020204" pitchFamily="34" charset="0"/>
              <a:cs typeface="Arial" panose="020B0604020202020204" pitchFamily="34" charset="0"/>
            </a:endParaRPr>
          </a:p>
        </p:txBody>
      </p:sp>
      <p:sp>
        <p:nvSpPr>
          <p:cNvPr id="8" name="Rectangle 7"/>
          <p:cNvSpPr/>
          <p:nvPr/>
        </p:nvSpPr>
        <p:spPr>
          <a:xfrm>
            <a:off x="0" y="0"/>
            <a:ext cx="9144000" cy="12954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8" name="CustomShape 1"/>
          <p:cNvSpPr/>
          <p:nvPr/>
        </p:nvSpPr>
        <p:spPr>
          <a:xfrm>
            <a:off x="952200" y="408600"/>
            <a:ext cx="5702760" cy="774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4500" b="1" spc="-1" dirty="0">
                <a:solidFill>
                  <a:srgbClr val="F0AD00"/>
                </a:solidFill>
                <a:latin typeface="Corbel"/>
                <a:ea typeface="DejaVu Sans"/>
              </a:rPr>
              <a:t>David &amp; the Temple</a:t>
            </a:r>
            <a:endParaRPr lang="en-US" sz="4500" b="0" strike="noStrike" spc="-1" dirty="0">
              <a:latin typeface="Arial"/>
            </a:endParaRPr>
          </a:p>
        </p:txBody>
      </p:sp>
      <p:sp>
        <p:nvSpPr>
          <p:cNvPr id="209" name="CustomShape 2"/>
          <p:cNvSpPr/>
          <p:nvPr/>
        </p:nvSpPr>
        <p:spPr>
          <a:xfrm>
            <a:off x="41760" y="1479600"/>
            <a:ext cx="1045080" cy="3894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pPr>
            <a:r>
              <a:rPr lang="en-US" sz="2400" b="1" u="sng" strike="noStrike" spc="-1" dirty="0">
                <a:uFillTx/>
                <a:latin typeface="Arial"/>
              </a:rPr>
              <a:t>Chap</a:t>
            </a:r>
            <a:endParaRPr lang="en-US" sz="2400" b="0" strike="noStrike" spc="-1" dirty="0">
              <a:latin typeface="Arial"/>
            </a:endParaRPr>
          </a:p>
          <a:p>
            <a:pPr algn="ctr">
              <a:lnSpc>
                <a:spcPct val="100000"/>
              </a:lnSpc>
            </a:pPr>
            <a:endParaRPr lang="en-US" sz="1000" b="0" strike="noStrike" spc="-1" dirty="0">
              <a:latin typeface="Arial"/>
            </a:endParaRPr>
          </a:p>
          <a:p>
            <a:pPr algn="ctr">
              <a:lnSpc>
                <a:spcPct val="100000"/>
              </a:lnSpc>
            </a:pPr>
            <a:r>
              <a:rPr lang="en-US" sz="2200" b="1" spc="-1" dirty="0">
                <a:latin typeface="Arial"/>
              </a:rPr>
              <a:t>29</a:t>
            </a:r>
            <a:endParaRPr lang="en-US" sz="2200" b="0" strike="noStrike" spc="-1" dirty="0">
              <a:latin typeface="Arial"/>
            </a:endParaRPr>
          </a:p>
          <a:p>
            <a:pPr algn="ctr">
              <a:lnSpc>
                <a:spcPct val="100000"/>
              </a:lnSpc>
            </a:pPr>
            <a:endParaRPr lang="en-US" sz="2200" b="0" strike="noStrike" spc="-1" dirty="0">
              <a:latin typeface="Arial"/>
            </a:endParaRPr>
          </a:p>
          <a:p>
            <a:pPr algn="ctr">
              <a:lnSpc>
                <a:spcPct val="100000"/>
              </a:lnSpc>
            </a:pPr>
            <a:endParaRPr lang="en-US" sz="2200" b="0" strike="noStrike" spc="-1" dirty="0">
              <a:latin typeface="Arial"/>
            </a:endParaRPr>
          </a:p>
          <a:p>
            <a:pPr algn="ctr">
              <a:lnSpc>
                <a:spcPct val="100000"/>
              </a:lnSpc>
            </a:pPr>
            <a:endParaRPr lang="en-US" sz="1200" b="0" strike="noStrike" spc="-1" dirty="0">
              <a:latin typeface="Arial"/>
            </a:endParaRPr>
          </a:p>
          <a:p>
            <a:pPr algn="ctr">
              <a:lnSpc>
                <a:spcPct val="100000"/>
              </a:lnSpc>
            </a:pPr>
            <a:endParaRPr lang="en-US" sz="1200" spc="-1" dirty="0">
              <a:latin typeface="Arial"/>
            </a:endParaRPr>
          </a:p>
          <a:p>
            <a:pPr algn="ctr">
              <a:lnSpc>
                <a:spcPct val="100000"/>
              </a:lnSpc>
            </a:pPr>
            <a:endParaRPr lang="en-US" sz="1200" b="0" strike="noStrike" spc="-1" dirty="0">
              <a:latin typeface="Arial"/>
            </a:endParaRPr>
          </a:p>
          <a:p>
            <a:pPr algn="ctr">
              <a:lnSpc>
                <a:spcPct val="100000"/>
              </a:lnSpc>
            </a:pPr>
            <a:endParaRPr lang="en-US" sz="1200" spc="-1" dirty="0">
              <a:latin typeface="Arial"/>
            </a:endParaRPr>
          </a:p>
          <a:p>
            <a:pPr algn="ctr">
              <a:lnSpc>
                <a:spcPct val="100000"/>
              </a:lnSpc>
            </a:pPr>
            <a:endParaRPr lang="en-US" sz="2200" b="0" strike="noStrike" spc="-1" dirty="0">
              <a:latin typeface="Arial"/>
            </a:endParaRPr>
          </a:p>
          <a:p>
            <a:pPr algn="ctr">
              <a:lnSpc>
                <a:spcPct val="100000"/>
              </a:lnSpc>
            </a:pPr>
            <a:endParaRPr lang="en-US" sz="2200" b="0" strike="noStrike" spc="-1" dirty="0">
              <a:latin typeface="Arial"/>
            </a:endParaRPr>
          </a:p>
          <a:p>
            <a:pPr algn="ctr">
              <a:lnSpc>
                <a:spcPct val="100000"/>
              </a:lnSpc>
            </a:pPr>
            <a:endParaRPr lang="en-US" sz="2200" b="0" strike="noStrike" spc="-1" dirty="0">
              <a:latin typeface="Arial"/>
            </a:endParaRPr>
          </a:p>
        </p:txBody>
      </p:sp>
      <p:sp>
        <p:nvSpPr>
          <p:cNvPr id="210" name="CustomShape 3"/>
          <p:cNvSpPr/>
          <p:nvPr/>
        </p:nvSpPr>
        <p:spPr>
          <a:xfrm>
            <a:off x="1086840" y="1479240"/>
            <a:ext cx="7932960" cy="3580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n-US" sz="2400" b="1" u="sng" strike="noStrike" spc="-1" dirty="0">
                <a:uFillTx/>
                <a:latin typeface="Arial"/>
              </a:rPr>
              <a:t>Principal Events </a:t>
            </a:r>
            <a:r>
              <a:rPr lang="en-US" sz="2200" b="1" u="sng" strike="noStrike" spc="-1" dirty="0">
                <a:uFillTx/>
                <a:latin typeface="Arial"/>
              </a:rPr>
              <a:t>(with key verses)</a:t>
            </a:r>
            <a:endParaRPr lang="en-US" sz="2200" b="0" strike="noStrike" spc="-1" dirty="0">
              <a:latin typeface="Arial"/>
            </a:endParaRPr>
          </a:p>
          <a:p>
            <a:pPr>
              <a:lnSpc>
                <a:spcPct val="100000"/>
              </a:lnSpc>
            </a:pPr>
            <a:endParaRPr lang="en-US" sz="1000" b="0" strike="noStrike" spc="-1" dirty="0">
              <a:latin typeface="Arial"/>
            </a:endParaRPr>
          </a:p>
          <a:p>
            <a:pPr>
              <a:lnSpc>
                <a:spcPct val="100000"/>
              </a:lnSpc>
            </a:pPr>
            <a:r>
              <a:rPr lang="en-US" sz="2200" b="1" strike="noStrike" spc="-1" dirty="0">
                <a:solidFill>
                  <a:srgbClr val="000000"/>
                </a:solidFill>
                <a:latin typeface="Arial"/>
              </a:rPr>
              <a:t>Contributions for the house of the Lord; David’s praise; David dies &amp; Solomon reigns.</a:t>
            </a:r>
            <a:endParaRPr lang="en-US" sz="1600" b="0" strike="noStrike" spc="-1" dirty="0">
              <a:latin typeface="Arial"/>
            </a:endParaRPr>
          </a:p>
          <a:p>
            <a:pPr>
              <a:lnSpc>
                <a:spcPct val="100000"/>
              </a:lnSpc>
            </a:pPr>
            <a:endParaRPr lang="en-US" sz="2200" b="0" strike="noStrike" spc="-1" dirty="0">
              <a:latin typeface="Arial"/>
            </a:endParaRPr>
          </a:p>
          <a:p>
            <a:pPr>
              <a:lnSpc>
                <a:spcPct val="100000"/>
              </a:lnSpc>
            </a:pPr>
            <a:endParaRPr lang="en-US" sz="2000" b="0" strike="noStrike" spc="-1" dirty="0">
              <a:latin typeface="Arial"/>
            </a:endParaRPr>
          </a:p>
        </p:txBody>
      </p:sp>
      <p:sp>
        <p:nvSpPr>
          <p:cNvPr id="14" name="TextBox 13"/>
          <p:cNvSpPr txBox="1"/>
          <p:nvPr/>
        </p:nvSpPr>
        <p:spPr>
          <a:xfrm>
            <a:off x="1511594" y="2895600"/>
            <a:ext cx="7289505" cy="923330"/>
          </a:xfrm>
          <a:prstGeom prst="rect">
            <a:avLst/>
          </a:prstGeom>
          <a:noFill/>
          <a:ln w="34925">
            <a:solidFill>
              <a:schemeClr val="accent1"/>
            </a:solidFill>
          </a:ln>
        </p:spPr>
        <p:txBody>
          <a:bodyPr wrap="square" rtlCol="0">
            <a:spAutoFit/>
          </a:bodyPr>
          <a:lstStyle/>
          <a:p>
            <a:r>
              <a:rPr lang="en-US" b="1" spc="-1" dirty="0">
                <a:latin typeface="Arial" panose="020B0604020202020204" pitchFamily="34" charset="0"/>
                <a:cs typeface="Arial" panose="020B0604020202020204" pitchFamily="34" charset="0"/>
              </a:rPr>
              <a:t>29:16</a:t>
            </a:r>
            <a:r>
              <a:rPr lang="en-US" b="1" i="1" spc="-1" dirty="0">
                <a:latin typeface="Arial" panose="020B0604020202020204" pitchFamily="34" charset="0"/>
                <a:cs typeface="Arial" panose="020B0604020202020204" pitchFamily="34" charset="0"/>
              </a:rPr>
              <a:t>  </a:t>
            </a:r>
            <a:r>
              <a:rPr lang="en-US" b="1" i="1" spc="-1" dirty="0">
                <a:solidFill>
                  <a:srgbClr val="002060"/>
                </a:solidFill>
                <a:latin typeface="Arial" panose="020B0604020202020204" pitchFamily="34" charset="0"/>
                <a:cs typeface="Arial" panose="020B0604020202020204" pitchFamily="34" charset="0"/>
              </a:rPr>
              <a:t>"O LORD our God, all this abundance that we have prepared to build You a house for Your holy name is from Your hand, and is all Your own.”</a:t>
            </a:r>
          </a:p>
        </p:txBody>
      </p:sp>
    </p:spTree>
    <p:extLst>
      <p:ext uri="{BB962C8B-B14F-4D97-AF65-F5344CB8AC3E}">
        <p14:creationId xmlns:p14="http://schemas.microsoft.com/office/powerpoint/2010/main" val="3575966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1 &amp; 2 Chronicles</a:t>
            </a:r>
          </a:p>
        </p:txBody>
      </p:sp>
      <p:sp>
        <p:nvSpPr>
          <p:cNvPr id="3" name="Content Placeholder 2"/>
          <p:cNvSpPr>
            <a:spLocks noGrp="1"/>
          </p:cNvSpPr>
          <p:nvPr>
            <p:ph idx="1"/>
          </p:nvPr>
        </p:nvSpPr>
        <p:spPr>
          <a:xfrm>
            <a:off x="762000" y="14478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From God's Masterwork - Swindoll</a:t>
            </a:r>
          </a:p>
        </p:txBody>
      </p:sp>
      <p:cxnSp>
        <p:nvCxnSpPr>
          <p:cNvPr id="5" name="Straight Connector 4"/>
          <p:cNvCxnSpPr/>
          <p:nvPr/>
        </p:nvCxnSpPr>
        <p:spPr>
          <a:xfrm rot="5400000">
            <a:off x="190500" y="2628900"/>
            <a:ext cx="2438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124700" y="2628900"/>
            <a:ext cx="25908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295400" y="4038600"/>
            <a:ext cx="7010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114300" y="5143500"/>
            <a:ext cx="2362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0" y="44196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124700" y="5143500"/>
            <a:ext cx="2362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295400" y="6324600"/>
            <a:ext cx="70104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4724400"/>
            <a:ext cx="8305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0" y="50292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4864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0" y="57912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78" name="TextBox 77"/>
          <p:cNvSpPr txBox="1"/>
          <p:nvPr/>
        </p:nvSpPr>
        <p:spPr>
          <a:xfrm>
            <a:off x="1447800" y="4114800"/>
            <a:ext cx="1524000" cy="369332"/>
          </a:xfrm>
          <a:prstGeom prst="rect">
            <a:avLst/>
          </a:prstGeom>
          <a:noFill/>
        </p:spPr>
        <p:txBody>
          <a:bodyPr wrap="square" rtlCol="0">
            <a:spAutoFit/>
          </a:bodyPr>
          <a:lstStyle/>
          <a:p>
            <a:r>
              <a:rPr lang="en-US" b="1" dirty="0"/>
              <a:t> </a:t>
            </a:r>
          </a:p>
        </p:txBody>
      </p:sp>
      <p:sp>
        <p:nvSpPr>
          <p:cNvPr id="84" name="TextBox 83"/>
          <p:cNvSpPr txBox="1"/>
          <p:nvPr/>
        </p:nvSpPr>
        <p:spPr>
          <a:xfrm>
            <a:off x="1219200" y="4038600"/>
            <a:ext cx="2438400" cy="369332"/>
          </a:xfrm>
          <a:prstGeom prst="rect">
            <a:avLst/>
          </a:prstGeom>
          <a:noFill/>
        </p:spPr>
        <p:txBody>
          <a:bodyPr wrap="square" rtlCol="0">
            <a:spAutoFit/>
          </a:bodyPr>
          <a:lstStyle/>
          <a:p>
            <a:r>
              <a:rPr lang="en-US" b="1" dirty="0"/>
              <a:t>    </a:t>
            </a:r>
          </a:p>
        </p:txBody>
      </p:sp>
      <p:sp>
        <p:nvSpPr>
          <p:cNvPr id="85" name="TextBox 84"/>
          <p:cNvSpPr txBox="1"/>
          <p:nvPr/>
        </p:nvSpPr>
        <p:spPr>
          <a:xfrm>
            <a:off x="3352800" y="4648200"/>
            <a:ext cx="2362200" cy="381000"/>
          </a:xfrm>
          <a:prstGeom prst="rect">
            <a:avLst/>
          </a:prstGeom>
          <a:noFill/>
        </p:spPr>
        <p:txBody>
          <a:bodyPr wrap="square" rtlCol="0">
            <a:spAutoFit/>
          </a:bodyPr>
          <a:lstStyle/>
          <a:p>
            <a:pPr algn="ctr"/>
            <a:r>
              <a:rPr lang="en-US" b="1" dirty="0"/>
              <a:t> </a:t>
            </a:r>
          </a:p>
        </p:txBody>
      </p:sp>
      <p:sp>
        <p:nvSpPr>
          <p:cNvPr id="86" name="TextBox 85"/>
          <p:cNvSpPr txBox="1"/>
          <p:nvPr/>
        </p:nvSpPr>
        <p:spPr>
          <a:xfrm>
            <a:off x="3276600" y="5105400"/>
            <a:ext cx="2590800" cy="369332"/>
          </a:xfrm>
          <a:prstGeom prst="rect">
            <a:avLst/>
          </a:prstGeom>
          <a:noFill/>
        </p:spPr>
        <p:txBody>
          <a:bodyPr wrap="square" rtlCol="0">
            <a:spAutoFit/>
          </a:bodyPr>
          <a:lstStyle/>
          <a:p>
            <a:pPr algn="ctr"/>
            <a:r>
              <a:rPr lang="en-US" b="1" dirty="0"/>
              <a:t>  </a:t>
            </a:r>
          </a:p>
        </p:txBody>
      </p:sp>
      <p:sp>
        <p:nvSpPr>
          <p:cNvPr id="95" name="TextBox 94"/>
          <p:cNvSpPr txBox="1"/>
          <p:nvPr/>
        </p:nvSpPr>
        <p:spPr>
          <a:xfrm>
            <a:off x="0" y="4038599"/>
            <a:ext cx="1066800" cy="338554"/>
          </a:xfrm>
          <a:prstGeom prst="rect">
            <a:avLst/>
          </a:prstGeom>
          <a:noFill/>
        </p:spPr>
        <p:txBody>
          <a:bodyPr wrap="square" rtlCol="0">
            <a:spAutoFit/>
          </a:bodyPr>
          <a:lstStyle/>
          <a:p>
            <a:r>
              <a:rPr lang="en-US" sz="1400" b="1" i="1" dirty="0"/>
              <a:t> </a:t>
            </a:r>
            <a:r>
              <a:rPr lang="en-US" sz="1600" b="1" i="1" dirty="0"/>
              <a:t>Process</a:t>
            </a:r>
          </a:p>
        </p:txBody>
      </p:sp>
      <p:sp>
        <p:nvSpPr>
          <p:cNvPr id="96" name="TextBox 95"/>
          <p:cNvSpPr txBox="1"/>
          <p:nvPr/>
        </p:nvSpPr>
        <p:spPr>
          <a:xfrm>
            <a:off x="0" y="4419600"/>
            <a:ext cx="1295400" cy="338554"/>
          </a:xfrm>
          <a:prstGeom prst="rect">
            <a:avLst/>
          </a:prstGeom>
          <a:noFill/>
        </p:spPr>
        <p:txBody>
          <a:bodyPr wrap="square" rtlCol="0">
            <a:spAutoFit/>
          </a:bodyPr>
          <a:lstStyle/>
          <a:p>
            <a:r>
              <a:rPr lang="en-US" sz="1400" b="1" i="1" dirty="0"/>
              <a:t> </a:t>
            </a:r>
            <a:r>
              <a:rPr lang="en-US" sz="1600" b="1" i="1" dirty="0"/>
              <a:t>Emphasis</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Unifying Theme</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Key Passages</a:t>
            </a:r>
          </a:p>
        </p:txBody>
      </p:sp>
      <p:cxnSp>
        <p:nvCxnSpPr>
          <p:cNvPr id="45" name="Straight Connector 44"/>
          <p:cNvCxnSpPr/>
          <p:nvPr/>
        </p:nvCxnSpPr>
        <p:spPr>
          <a:xfrm rot="5400000">
            <a:off x="5676900" y="3009900"/>
            <a:ext cx="1752600" cy="1524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2971800" y="3124200"/>
            <a:ext cx="1676400" cy="1524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66" name="TextBox 65"/>
          <p:cNvSpPr txBox="1"/>
          <p:nvPr/>
        </p:nvSpPr>
        <p:spPr>
          <a:xfrm>
            <a:off x="1447800" y="3429000"/>
            <a:ext cx="1396766" cy="584775"/>
          </a:xfrm>
          <a:prstGeom prst="rect">
            <a:avLst/>
          </a:prstGeom>
          <a:noFill/>
        </p:spPr>
        <p:txBody>
          <a:bodyPr wrap="square" rtlCol="0">
            <a:spAutoFit/>
          </a:bodyPr>
          <a:lstStyle/>
          <a:p>
            <a:r>
              <a:rPr lang="en-US" sz="1600" dirty="0"/>
              <a:t>Chapters </a:t>
            </a:r>
          </a:p>
          <a:p>
            <a:r>
              <a:rPr lang="en-US" sz="1600" dirty="0"/>
              <a:t>     1-9</a:t>
            </a:r>
          </a:p>
        </p:txBody>
      </p:sp>
      <p:sp>
        <p:nvSpPr>
          <p:cNvPr id="72" name="TextBox 71"/>
          <p:cNvSpPr txBox="1"/>
          <p:nvPr/>
        </p:nvSpPr>
        <p:spPr>
          <a:xfrm>
            <a:off x="3886201" y="3429000"/>
            <a:ext cx="1143000" cy="584775"/>
          </a:xfrm>
          <a:prstGeom prst="rect">
            <a:avLst/>
          </a:prstGeom>
          <a:noFill/>
        </p:spPr>
        <p:txBody>
          <a:bodyPr wrap="square" rtlCol="0">
            <a:spAutoFit/>
          </a:bodyPr>
          <a:lstStyle/>
          <a:p>
            <a:r>
              <a:rPr lang="en-US" sz="1600" dirty="0"/>
              <a:t>Chapters </a:t>
            </a:r>
          </a:p>
          <a:p>
            <a:r>
              <a:rPr lang="en-US" sz="1600" dirty="0"/>
              <a:t>     11-29</a:t>
            </a:r>
          </a:p>
        </p:txBody>
      </p:sp>
      <p:sp>
        <p:nvSpPr>
          <p:cNvPr id="83" name="TextBox 82"/>
          <p:cNvSpPr txBox="1"/>
          <p:nvPr/>
        </p:nvSpPr>
        <p:spPr>
          <a:xfrm rot="10800000" flipV="1">
            <a:off x="0" y="5791200"/>
            <a:ext cx="1219200" cy="523220"/>
          </a:xfrm>
          <a:prstGeom prst="rect">
            <a:avLst/>
          </a:prstGeom>
          <a:noFill/>
        </p:spPr>
        <p:txBody>
          <a:bodyPr wrap="square" rtlCol="0">
            <a:spAutoFit/>
          </a:bodyPr>
          <a:lstStyle/>
          <a:p>
            <a:r>
              <a:rPr lang="en-US" sz="1400" b="1" i="1" dirty="0"/>
              <a:t> Christ in </a:t>
            </a:r>
          </a:p>
          <a:p>
            <a:r>
              <a:rPr lang="en-US" sz="1400" b="1" i="1" dirty="0"/>
              <a:t>Chronicles</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cxnSp>
        <p:nvCxnSpPr>
          <p:cNvPr id="61" name="Straight Connector 60"/>
          <p:cNvCxnSpPr/>
          <p:nvPr/>
        </p:nvCxnSpPr>
        <p:spPr>
          <a:xfrm rot="5400000">
            <a:off x="1828800" y="3048000"/>
            <a:ext cx="1676400" cy="1524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3886200" y="2667000"/>
            <a:ext cx="2514600" cy="2286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0" y="4724400"/>
            <a:ext cx="1676400" cy="369332"/>
          </a:xfrm>
          <a:prstGeom prst="rect">
            <a:avLst/>
          </a:prstGeom>
          <a:noFill/>
        </p:spPr>
        <p:txBody>
          <a:bodyPr wrap="square" rtlCol="0">
            <a:spAutoFit/>
          </a:bodyPr>
          <a:lstStyle/>
          <a:p>
            <a:r>
              <a:rPr lang="en-US" sz="1600" b="1" i="1" dirty="0"/>
              <a:t>History</a:t>
            </a:r>
            <a:r>
              <a:rPr lang="en-US" b="1" i="1" dirty="0"/>
              <a:t> </a:t>
            </a:r>
          </a:p>
        </p:txBody>
      </p:sp>
      <p:sp>
        <p:nvSpPr>
          <p:cNvPr id="115" name="TextBox 114"/>
          <p:cNvSpPr txBox="1"/>
          <p:nvPr/>
        </p:nvSpPr>
        <p:spPr>
          <a:xfrm>
            <a:off x="2743200" y="3429000"/>
            <a:ext cx="1246943" cy="584775"/>
          </a:xfrm>
          <a:prstGeom prst="rect">
            <a:avLst/>
          </a:prstGeom>
          <a:noFill/>
        </p:spPr>
        <p:txBody>
          <a:bodyPr wrap="square" rtlCol="0">
            <a:spAutoFit/>
          </a:bodyPr>
          <a:lstStyle/>
          <a:p>
            <a:r>
              <a:rPr lang="en-US" sz="1600" dirty="0"/>
              <a:t>Chapter</a:t>
            </a:r>
          </a:p>
          <a:p>
            <a:r>
              <a:rPr lang="en-US" sz="1600" dirty="0"/>
              <a:t>      10</a:t>
            </a:r>
          </a:p>
        </p:txBody>
      </p:sp>
      <p:sp>
        <p:nvSpPr>
          <p:cNvPr id="118" name="TextBox 117"/>
          <p:cNvSpPr txBox="1"/>
          <p:nvPr/>
        </p:nvSpPr>
        <p:spPr>
          <a:xfrm>
            <a:off x="5105400" y="3429000"/>
            <a:ext cx="1330299" cy="584775"/>
          </a:xfrm>
          <a:prstGeom prst="rect">
            <a:avLst/>
          </a:prstGeom>
          <a:noFill/>
        </p:spPr>
        <p:txBody>
          <a:bodyPr wrap="square" rtlCol="0">
            <a:spAutoFit/>
          </a:bodyPr>
          <a:lstStyle/>
          <a:p>
            <a:r>
              <a:rPr lang="en-US" sz="1600" dirty="0"/>
              <a:t>    Chapters</a:t>
            </a:r>
          </a:p>
          <a:p>
            <a:r>
              <a:rPr lang="en-US" sz="1600" dirty="0"/>
              <a:t>           1-9</a:t>
            </a:r>
          </a:p>
        </p:txBody>
      </p:sp>
      <p:sp>
        <p:nvSpPr>
          <p:cNvPr id="120" name="TextBox 119"/>
          <p:cNvSpPr txBox="1"/>
          <p:nvPr/>
        </p:nvSpPr>
        <p:spPr>
          <a:xfrm>
            <a:off x="6705600" y="3429000"/>
            <a:ext cx="1472966" cy="584775"/>
          </a:xfrm>
          <a:prstGeom prst="rect">
            <a:avLst/>
          </a:prstGeom>
          <a:noFill/>
        </p:spPr>
        <p:txBody>
          <a:bodyPr wrap="square" rtlCol="0">
            <a:spAutoFit/>
          </a:bodyPr>
          <a:lstStyle/>
          <a:p>
            <a:r>
              <a:rPr lang="en-US" sz="1600" dirty="0"/>
              <a:t>     Chapters </a:t>
            </a:r>
          </a:p>
          <a:p>
            <a:r>
              <a:rPr lang="en-US" sz="1600" dirty="0"/>
              <a:t>         10-36</a:t>
            </a:r>
          </a:p>
        </p:txBody>
      </p:sp>
      <p:sp>
        <p:nvSpPr>
          <p:cNvPr id="132" name="TextBox 131"/>
          <p:cNvSpPr txBox="1"/>
          <p:nvPr/>
        </p:nvSpPr>
        <p:spPr>
          <a:xfrm>
            <a:off x="1676400" y="4038600"/>
            <a:ext cx="2514600" cy="369332"/>
          </a:xfrm>
          <a:prstGeom prst="rect">
            <a:avLst/>
          </a:prstGeom>
          <a:noFill/>
        </p:spPr>
        <p:txBody>
          <a:bodyPr wrap="square" rtlCol="0">
            <a:spAutoFit/>
          </a:bodyPr>
          <a:lstStyle/>
          <a:p>
            <a:r>
              <a:rPr lang="en-US" dirty="0"/>
              <a:t>          Little made great</a:t>
            </a:r>
          </a:p>
        </p:txBody>
      </p:sp>
      <p:cxnSp>
        <p:nvCxnSpPr>
          <p:cNvPr id="141" name="Straight Connector 140"/>
          <p:cNvCxnSpPr/>
          <p:nvPr/>
        </p:nvCxnSpPr>
        <p:spPr>
          <a:xfrm rot="5400000">
            <a:off x="4229100" y="4533900"/>
            <a:ext cx="9906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4" name="TextBox 143"/>
          <p:cNvSpPr txBox="1"/>
          <p:nvPr/>
        </p:nvSpPr>
        <p:spPr>
          <a:xfrm>
            <a:off x="5105400" y="4038600"/>
            <a:ext cx="2819400" cy="369332"/>
          </a:xfrm>
          <a:prstGeom prst="rect">
            <a:avLst/>
          </a:prstGeom>
          <a:noFill/>
        </p:spPr>
        <p:txBody>
          <a:bodyPr wrap="square" rtlCol="0">
            <a:spAutoFit/>
          </a:bodyPr>
          <a:lstStyle/>
          <a:p>
            <a:r>
              <a:rPr lang="en-US" dirty="0"/>
              <a:t>      Great becoming little</a:t>
            </a:r>
          </a:p>
        </p:txBody>
      </p:sp>
      <p:sp>
        <p:nvSpPr>
          <p:cNvPr id="145" name="TextBox 144"/>
          <p:cNvSpPr txBox="1"/>
          <p:nvPr/>
        </p:nvSpPr>
        <p:spPr>
          <a:xfrm>
            <a:off x="1600200" y="1524000"/>
            <a:ext cx="3505200" cy="646331"/>
          </a:xfrm>
          <a:prstGeom prst="rect">
            <a:avLst/>
          </a:prstGeom>
          <a:noFill/>
        </p:spPr>
        <p:txBody>
          <a:bodyPr wrap="square" rtlCol="0">
            <a:spAutoFit/>
          </a:bodyPr>
          <a:lstStyle/>
          <a:p>
            <a:r>
              <a:rPr lang="en-US" b="1" dirty="0"/>
              <a:t>                       1 Chronicles</a:t>
            </a:r>
            <a:br>
              <a:rPr lang="en-US" b="1" dirty="0"/>
            </a:br>
            <a:r>
              <a:rPr lang="en-US" b="1" dirty="0"/>
              <a:t>                    </a:t>
            </a:r>
            <a:r>
              <a:rPr lang="en-US" b="1" i="1" dirty="0"/>
              <a:t>God’s View: Chosen </a:t>
            </a:r>
          </a:p>
        </p:txBody>
      </p:sp>
      <p:sp>
        <p:nvSpPr>
          <p:cNvPr id="146" name="TextBox 145"/>
          <p:cNvSpPr txBox="1"/>
          <p:nvPr/>
        </p:nvSpPr>
        <p:spPr>
          <a:xfrm>
            <a:off x="5562600" y="1524000"/>
            <a:ext cx="2286000" cy="923330"/>
          </a:xfrm>
          <a:prstGeom prst="rect">
            <a:avLst/>
          </a:prstGeom>
          <a:noFill/>
        </p:spPr>
        <p:txBody>
          <a:bodyPr wrap="square" rtlCol="0">
            <a:spAutoFit/>
          </a:bodyPr>
          <a:lstStyle/>
          <a:p>
            <a:r>
              <a:rPr lang="en-US" b="1" i="1" dirty="0"/>
              <a:t>        2 Chronicles</a:t>
            </a:r>
          </a:p>
          <a:p>
            <a:r>
              <a:rPr lang="en-US" b="1" i="1" dirty="0"/>
              <a:t>    …and Preserved</a:t>
            </a:r>
          </a:p>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Consecrated</a:t>
            </a:r>
          </a:p>
        </p:txBody>
      </p:sp>
      <p:sp>
        <p:nvSpPr>
          <p:cNvPr id="148" name="TextBox 147"/>
          <p:cNvSpPr txBox="1"/>
          <p:nvPr/>
        </p:nvSpPr>
        <p:spPr>
          <a:xfrm rot="283774">
            <a:off x="8369963" y="1450494"/>
            <a:ext cx="461665" cy="2050393"/>
          </a:xfrm>
          <a:prstGeom prst="rect">
            <a:avLst/>
          </a:prstGeom>
          <a:noFill/>
        </p:spPr>
        <p:txBody>
          <a:bodyPr vert="vert270" wrap="square" rtlCol="0">
            <a:spAutoFit/>
          </a:bodyPr>
          <a:lstStyle/>
          <a:p>
            <a:r>
              <a:rPr lang="en-US" dirty="0"/>
              <a:t>Restoration</a:t>
            </a:r>
          </a:p>
        </p:txBody>
      </p:sp>
      <p:sp>
        <p:nvSpPr>
          <p:cNvPr id="149" name="TextBox 148"/>
          <p:cNvSpPr txBox="1"/>
          <p:nvPr/>
        </p:nvSpPr>
        <p:spPr>
          <a:xfrm>
            <a:off x="1447800" y="2057400"/>
            <a:ext cx="1593076" cy="338554"/>
          </a:xfrm>
          <a:prstGeom prst="rect">
            <a:avLst/>
          </a:prstGeom>
          <a:noFill/>
        </p:spPr>
        <p:txBody>
          <a:bodyPr wrap="square" rtlCol="0">
            <a:spAutoFit/>
          </a:bodyPr>
          <a:lstStyle/>
          <a:p>
            <a:r>
              <a:rPr lang="en-US" sz="1600" dirty="0"/>
              <a:t>Genealogies</a:t>
            </a:r>
          </a:p>
        </p:txBody>
      </p:sp>
      <p:sp>
        <p:nvSpPr>
          <p:cNvPr id="150" name="TextBox 149"/>
          <p:cNvSpPr txBox="1"/>
          <p:nvPr/>
        </p:nvSpPr>
        <p:spPr>
          <a:xfrm>
            <a:off x="2971800" y="2057400"/>
            <a:ext cx="762000" cy="584775"/>
          </a:xfrm>
          <a:prstGeom prst="rect">
            <a:avLst/>
          </a:prstGeom>
          <a:noFill/>
        </p:spPr>
        <p:txBody>
          <a:bodyPr wrap="square" rtlCol="0">
            <a:spAutoFit/>
          </a:bodyPr>
          <a:lstStyle/>
          <a:p>
            <a:r>
              <a:rPr lang="en-US" sz="1600" dirty="0"/>
              <a:t>Saul’s</a:t>
            </a:r>
          </a:p>
          <a:p>
            <a:r>
              <a:rPr lang="en-US" sz="1600" dirty="0"/>
              <a:t>Death</a:t>
            </a:r>
          </a:p>
        </p:txBody>
      </p:sp>
      <p:sp>
        <p:nvSpPr>
          <p:cNvPr id="151" name="TextBox 150"/>
          <p:cNvSpPr txBox="1"/>
          <p:nvPr/>
        </p:nvSpPr>
        <p:spPr>
          <a:xfrm>
            <a:off x="3886200" y="2057400"/>
            <a:ext cx="1447800" cy="584775"/>
          </a:xfrm>
          <a:prstGeom prst="rect">
            <a:avLst/>
          </a:prstGeom>
          <a:noFill/>
        </p:spPr>
        <p:txBody>
          <a:bodyPr wrap="square" rtlCol="0">
            <a:spAutoFit/>
          </a:bodyPr>
          <a:lstStyle/>
          <a:p>
            <a:r>
              <a:rPr lang="en-US" sz="1600" dirty="0"/>
              <a:t>David &amp; the       </a:t>
            </a:r>
            <a:br>
              <a:rPr lang="en-US" sz="1600" dirty="0"/>
            </a:br>
            <a:r>
              <a:rPr lang="en-US" sz="1600" dirty="0"/>
              <a:t>    Temple</a:t>
            </a:r>
          </a:p>
        </p:txBody>
      </p:sp>
      <p:sp>
        <p:nvSpPr>
          <p:cNvPr id="153" name="TextBox 152"/>
          <p:cNvSpPr txBox="1"/>
          <p:nvPr/>
        </p:nvSpPr>
        <p:spPr>
          <a:xfrm>
            <a:off x="5334000" y="2057400"/>
            <a:ext cx="1066800" cy="584775"/>
          </a:xfrm>
          <a:prstGeom prst="rect">
            <a:avLst/>
          </a:prstGeom>
          <a:noFill/>
        </p:spPr>
        <p:txBody>
          <a:bodyPr wrap="square" rtlCol="0">
            <a:spAutoFit/>
          </a:bodyPr>
          <a:lstStyle/>
          <a:p>
            <a:r>
              <a:rPr lang="en-US" sz="1600" dirty="0"/>
              <a:t>Solomon</a:t>
            </a:r>
          </a:p>
          <a:p>
            <a:r>
              <a:rPr lang="en-US" sz="1600" dirty="0"/>
              <a:t>  the King</a:t>
            </a:r>
          </a:p>
        </p:txBody>
      </p:sp>
      <p:sp>
        <p:nvSpPr>
          <p:cNvPr id="155" name="TextBox 154"/>
          <p:cNvSpPr txBox="1"/>
          <p:nvPr/>
        </p:nvSpPr>
        <p:spPr>
          <a:xfrm>
            <a:off x="6629400" y="2057400"/>
            <a:ext cx="1600200" cy="584775"/>
          </a:xfrm>
          <a:prstGeom prst="rect">
            <a:avLst/>
          </a:prstGeom>
          <a:noFill/>
        </p:spPr>
        <p:txBody>
          <a:bodyPr wrap="square" rtlCol="0">
            <a:spAutoFit/>
          </a:bodyPr>
          <a:lstStyle/>
          <a:p>
            <a:r>
              <a:rPr lang="en-US" sz="1600" dirty="0"/>
              <a:t>          Judah</a:t>
            </a:r>
          </a:p>
          <a:p>
            <a:r>
              <a:rPr lang="en-US" sz="1600" dirty="0"/>
              <a:t>      The Nation</a:t>
            </a:r>
          </a:p>
        </p:txBody>
      </p:sp>
      <p:cxnSp>
        <p:nvCxnSpPr>
          <p:cNvPr id="157" name="Straight Arrow Connector 156"/>
          <p:cNvCxnSpPr/>
          <p:nvPr/>
        </p:nvCxnSpPr>
        <p:spPr>
          <a:xfrm flipV="1">
            <a:off x="5105400" y="2743200"/>
            <a:ext cx="1447800" cy="6858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59" name="Straight Arrow Connector 158"/>
          <p:cNvCxnSpPr/>
          <p:nvPr/>
        </p:nvCxnSpPr>
        <p:spPr>
          <a:xfrm rot="16200000" flipH="1">
            <a:off x="6553200" y="2895600"/>
            <a:ext cx="381000" cy="228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61" name="Straight Arrow Connector 160"/>
          <p:cNvCxnSpPr/>
          <p:nvPr/>
        </p:nvCxnSpPr>
        <p:spPr>
          <a:xfrm rot="5400000" flipH="1" flipV="1">
            <a:off x="6743700" y="2857500"/>
            <a:ext cx="381000" cy="1524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63" name="Straight Arrow Connector 162"/>
          <p:cNvCxnSpPr/>
          <p:nvPr/>
        </p:nvCxnSpPr>
        <p:spPr>
          <a:xfrm rot="16200000" flipH="1">
            <a:off x="6934200" y="2895600"/>
            <a:ext cx="381000" cy="228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66" name="Straight Arrow Connector 165"/>
          <p:cNvCxnSpPr/>
          <p:nvPr/>
        </p:nvCxnSpPr>
        <p:spPr>
          <a:xfrm rot="5400000" flipH="1" flipV="1">
            <a:off x="7124700" y="2857500"/>
            <a:ext cx="381000" cy="1524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69" name="Straight Arrow Connector 168"/>
          <p:cNvCxnSpPr/>
          <p:nvPr/>
        </p:nvCxnSpPr>
        <p:spPr>
          <a:xfrm rot="16200000" flipH="1">
            <a:off x="7277100" y="2933700"/>
            <a:ext cx="381000" cy="1524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71" name="Straight Arrow Connector 170"/>
          <p:cNvCxnSpPr/>
          <p:nvPr/>
        </p:nvCxnSpPr>
        <p:spPr>
          <a:xfrm rot="5400000" flipH="1" flipV="1">
            <a:off x="7467600" y="2819400"/>
            <a:ext cx="381000" cy="228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74" name="Straight Arrow Connector 173"/>
          <p:cNvCxnSpPr/>
          <p:nvPr/>
        </p:nvCxnSpPr>
        <p:spPr>
          <a:xfrm rot="16200000" flipH="1">
            <a:off x="7658100" y="2933700"/>
            <a:ext cx="381000" cy="1524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76" name="Straight Arrow Connector 175"/>
          <p:cNvCxnSpPr/>
          <p:nvPr/>
        </p:nvCxnSpPr>
        <p:spPr>
          <a:xfrm rot="5400000" flipH="1" flipV="1">
            <a:off x="7848600" y="2819400"/>
            <a:ext cx="381000" cy="228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79" name="Straight Arrow Connector 178"/>
          <p:cNvCxnSpPr/>
          <p:nvPr/>
        </p:nvCxnSpPr>
        <p:spPr>
          <a:xfrm rot="16200000" flipH="1">
            <a:off x="8077200" y="2895600"/>
            <a:ext cx="381000" cy="228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84" name="TextBox 183"/>
          <p:cNvSpPr txBox="1"/>
          <p:nvPr/>
        </p:nvSpPr>
        <p:spPr>
          <a:xfrm>
            <a:off x="6629400" y="2514600"/>
            <a:ext cx="1676400" cy="338554"/>
          </a:xfrm>
          <a:prstGeom prst="rect">
            <a:avLst/>
          </a:prstGeom>
          <a:noFill/>
        </p:spPr>
        <p:txBody>
          <a:bodyPr wrap="square" rtlCol="0">
            <a:spAutoFit/>
          </a:bodyPr>
          <a:lstStyle/>
          <a:p>
            <a:r>
              <a:rPr lang="en-US" sz="1600" dirty="0"/>
              <a:t>       REVIVAL</a:t>
            </a:r>
          </a:p>
        </p:txBody>
      </p:sp>
      <p:sp>
        <p:nvSpPr>
          <p:cNvPr id="185" name="TextBox 184"/>
          <p:cNvSpPr txBox="1"/>
          <p:nvPr/>
        </p:nvSpPr>
        <p:spPr>
          <a:xfrm>
            <a:off x="6781800" y="3124200"/>
            <a:ext cx="1295401" cy="338554"/>
          </a:xfrm>
          <a:prstGeom prst="rect">
            <a:avLst/>
          </a:prstGeom>
          <a:noFill/>
        </p:spPr>
        <p:txBody>
          <a:bodyPr wrap="square" rtlCol="0">
            <a:spAutoFit/>
          </a:bodyPr>
          <a:lstStyle/>
          <a:p>
            <a:r>
              <a:rPr lang="en-US" sz="1600" dirty="0"/>
              <a:t> REJECTION</a:t>
            </a:r>
          </a:p>
        </p:txBody>
      </p:sp>
      <p:sp>
        <p:nvSpPr>
          <p:cNvPr id="186" name="TextBox 185"/>
          <p:cNvSpPr txBox="1"/>
          <p:nvPr/>
        </p:nvSpPr>
        <p:spPr>
          <a:xfrm rot="20144100">
            <a:off x="5241594" y="2820133"/>
            <a:ext cx="1105514" cy="369332"/>
          </a:xfrm>
          <a:prstGeom prst="rect">
            <a:avLst/>
          </a:prstGeom>
          <a:noFill/>
        </p:spPr>
        <p:txBody>
          <a:bodyPr wrap="square" rtlCol="0">
            <a:spAutoFit/>
          </a:bodyPr>
          <a:lstStyle/>
          <a:p>
            <a:r>
              <a:rPr lang="en-US" dirty="0"/>
              <a:t>   Glory</a:t>
            </a:r>
          </a:p>
        </p:txBody>
      </p:sp>
      <p:sp>
        <p:nvSpPr>
          <p:cNvPr id="187" name="TextBox 186"/>
          <p:cNvSpPr txBox="1"/>
          <p:nvPr/>
        </p:nvSpPr>
        <p:spPr>
          <a:xfrm>
            <a:off x="1981200" y="4343400"/>
            <a:ext cx="2438400" cy="369332"/>
          </a:xfrm>
          <a:prstGeom prst="rect">
            <a:avLst/>
          </a:prstGeom>
          <a:noFill/>
        </p:spPr>
        <p:txBody>
          <a:bodyPr wrap="square" rtlCol="0">
            <a:spAutoFit/>
          </a:bodyPr>
          <a:lstStyle/>
          <a:p>
            <a:r>
              <a:rPr lang="en-US" dirty="0"/>
              <a:t>Personal determination</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National deterioration</a:t>
            </a:r>
          </a:p>
        </p:txBody>
      </p:sp>
      <p:sp>
        <p:nvSpPr>
          <p:cNvPr id="189" name="TextBox 188"/>
          <p:cNvSpPr txBox="1"/>
          <p:nvPr/>
        </p:nvSpPr>
        <p:spPr>
          <a:xfrm>
            <a:off x="1143000" y="4724400"/>
            <a:ext cx="3810000" cy="338554"/>
          </a:xfrm>
          <a:prstGeom prst="rect">
            <a:avLst/>
          </a:prstGeom>
          <a:noFill/>
        </p:spPr>
        <p:txBody>
          <a:bodyPr wrap="square" rtlCol="0">
            <a:spAutoFit/>
          </a:bodyPr>
          <a:lstStyle/>
          <a:p>
            <a:r>
              <a:rPr lang="en-US" sz="1600" dirty="0"/>
              <a:t>  Creation of world to creation of kingdom</a:t>
            </a:r>
          </a:p>
        </p:txBody>
      </p:sp>
      <p:sp>
        <p:nvSpPr>
          <p:cNvPr id="190" name="TextBox 189"/>
          <p:cNvSpPr txBox="1"/>
          <p:nvPr/>
        </p:nvSpPr>
        <p:spPr>
          <a:xfrm>
            <a:off x="4648200" y="4724400"/>
            <a:ext cx="3810000" cy="338554"/>
          </a:xfrm>
          <a:prstGeom prst="rect">
            <a:avLst/>
          </a:prstGeom>
          <a:noFill/>
        </p:spPr>
        <p:txBody>
          <a:bodyPr wrap="square" rtlCol="0">
            <a:spAutoFit/>
          </a:bodyPr>
          <a:lstStyle/>
          <a:p>
            <a:r>
              <a:rPr lang="en-US" sz="1400" dirty="0"/>
              <a:t> </a:t>
            </a:r>
            <a:r>
              <a:rPr lang="en-US" sz="1600" dirty="0"/>
              <a:t>Solomon’s temple to rebuilding of temple</a:t>
            </a:r>
          </a:p>
        </p:txBody>
      </p:sp>
      <p:sp>
        <p:nvSpPr>
          <p:cNvPr id="199" name="TextBox 198"/>
          <p:cNvSpPr txBox="1"/>
          <p:nvPr/>
        </p:nvSpPr>
        <p:spPr>
          <a:xfrm rot="10800000" flipV="1">
            <a:off x="1143000" y="4983685"/>
            <a:ext cx="7315200" cy="584775"/>
          </a:xfrm>
          <a:prstGeom prst="rect">
            <a:avLst/>
          </a:prstGeom>
          <a:noFill/>
        </p:spPr>
        <p:txBody>
          <a:bodyPr wrap="square" rtlCol="0">
            <a:spAutoFit/>
          </a:bodyPr>
          <a:lstStyle/>
          <a:p>
            <a:r>
              <a:rPr lang="en-US" sz="1400" dirty="0"/>
              <a:t>   </a:t>
            </a:r>
            <a:r>
              <a:rPr lang="en-US" sz="1600" dirty="0"/>
              <a:t>The temple---the structural state of the temple corresponds to the spiritual state of       </a:t>
            </a:r>
            <a:br>
              <a:rPr lang="en-US" sz="1600" dirty="0"/>
            </a:br>
            <a:r>
              <a:rPr lang="en-US" sz="1600" dirty="0"/>
              <a:t>   the people   </a:t>
            </a:r>
          </a:p>
        </p:txBody>
      </p:sp>
      <p:sp>
        <p:nvSpPr>
          <p:cNvPr id="200" name="TextBox 199"/>
          <p:cNvSpPr txBox="1"/>
          <p:nvPr/>
        </p:nvSpPr>
        <p:spPr>
          <a:xfrm>
            <a:off x="1828800" y="5410200"/>
            <a:ext cx="6019800" cy="369332"/>
          </a:xfrm>
          <a:prstGeom prst="rect">
            <a:avLst/>
          </a:prstGeom>
          <a:noFill/>
        </p:spPr>
        <p:txBody>
          <a:bodyPr wrap="square" rtlCol="0">
            <a:spAutoFit/>
          </a:bodyPr>
          <a:lstStyle/>
          <a:p>
            <a:r>
              <a:rPr lang="en-US" dirty="0"/>
              <a:t>                   1 Chr.17:29:10-13; 2 Chr. 7:12-22; 16:9</a:t>
            </a:r>
          </a:p>
        </p:txBody>
      </p:sp>
      <p:sp>
        <p:nvSpPr>
          <p:cNvPr id="202" name="TextBox 201"/>
          <p:cNvSpPr txBox="1"/>
          <p:nvPr/>
        </p:nvSpPr>
        <p:spPr>
          <a:xfrm>
            <a:off x="1371600" y="5791200"/>
            <a:ext cx="7010400" cy="523220"/>
          </a:xfrm>
          <a:prstGeom prst="rect">
            <a:avLst/>
          </a:prstGeom>
          <a:noFill/>
        </p:spPr>
        <p:txBody>
          <a:bodyPr wrap="square" rtlCol="0">
            <a:spAutoFit/>
          </a:bodyPr>
          <a:lstStyle/>
          <a:p>
            <a:r>
              <a:rPr lang="en-US" sz="1400" dirty="0"/>
              <a:t>Christ is foretold in the Davidic Covenant (1 Chr. 17) and prefigured in the idealized kings David and Solomon; also the ark and the temple typify Christ’s  power and presence with us. </a:t>
            </a:r>
          </a:p>
        </p:txBody>
      </p:sp>
      <p:sp>
        <p:nvSpPr>
          <p:cNvPr id="4" name="TextBox 3"/>
          <p:cNvSpPr txBox="1"/>
          <p:nvPr/>
        </p:nvSpPr>
        <p:spPr>
          <a:xfrm>
            <a:off x="471055" y="254169"/>
            <a:ext cx="1622307" cy="987623"/>
          </a:xfrm>
          <a:prstGeom prst="rect">
            <a:avLst/>
          </a:prstGeom>
          <a:solidFill>
            <a:schemeClr val="accent1"/>
          </a:solidFill>
        </p:spPr>
        <p:txBody>
          <a:bodyPr wrap="square" rtlCol="0">
            <a:spAutoFit/>
          </a:bodyPr>
          <a:lstStyle/>
          <a:p>
            <a:r>
              <a:rPr lang="en-US" dirty="0"/>
              <a:t>Completed </a:t>
            </a:r>
            <a:r>
              <a:rPr lang="en-US" sz="2000" dirty="0"/>
              <a:t>between</a:t>
            </a:r>
            <a:r>
              <a:rPr lang="en-US" dirty="0"/>
              <a:t> 450 and 400 BC</a:t>
            </a:r>
          </a:p>
        </p:txBody>
      </p:sp>
      <p:sp>
        <p:nvSpPr>
          <p:cNvPr id="6" name="TextBox 5"/>
          <p:cNvSpPr txBox="1"/>
          <p:nvPr/>
        </p:nvSpPr>
        <p:spPr>
          <a:xfrm>
            <a:off x="123226" y="1551575"/>
            <a:ext cx="1179298" cy="1815882"/>
          </a:xfrm>
          <a:prstGeom prst="rect">
            <a:avLst/>
          </a:prstGeom>
          <a:noFill/>
        </p:spPr>
        <p:txBody>
          <a:bodyPr wrap="square" rtlCol="0">
            <a:spAutoFit/>
          </a:bodyPr>
          <a:lstStyle/>
          <a:p>
            <a:r>
              <a:rPr lang="en-US" sz="1400" dirty="0"/>
              <a:t>Hebrew title, </a:t>
            </a:r>
            <a:r>
              <a:rPr lang="en-US" sz="1400" i="1" dirty="0" err="1"/>
              <a:t>dibre</a:t>
            </a:r>
            <a:r>
              <a:rPr lang="en-US" sz="1400" i="1" dirty="0"/>
              <a:t> </a:t>
            </a:r>
            <a:r>
              <a:rPr lang="en-US" sz="1400" i="1" dirty="0" err="1"/>
              <a:t>hayyamim</a:t>
            </a:r>
            <a:r>
              <a:rPr lang="en-US" sz="1400" i="1" dirty="0"/>
              <a:t>, </a:t>
            </a:r>
            <a:r>
              <a:rPr lang="en-US" sz="1400" dirty="0"/>
              <a:t>means “the events (or annals) of the days or years.”</a:t>
            </a:r>
          </a:p>
        </p:txBody>
      </p:sp>
      <p:sp>
        <p:nvSpPr>
          <p:cNvPr id="7" name="TextBox 6"/>
          <p:cNvSpPr txBox="1"/>
          <p:nvPr/>
        </p:nvSpPr>
        <p:spPr>
          <a:xfrm>
            <a:off x="7166832" y="579829"/>
            <a:ext cx="1519968" cy="400110"/>
          </a:xfrm>
          <a:prstGeom prst="rect">
            <a:avLst/>
          </a:prstGeom>
          <a:solidFill>
            <a:schemeClr val="accent1"/>
          </a:solidFill>
          <a:ln>
            <a:solidFill>
              <a:schemeClr val="accent1"/>
            </a:solidFill>
          </a:ln>
        </p:spPr>
        <p:txBody>
          <a:bodyPr wrap="none" rtlCol="0">
            <a:spAutoFit/>
          </a:bodyPr>
          <a:lstStyle/>
          <a:p>
            <a:r>
              <a:rPr lang="en-US" sz="2000" dirty="0"/>
              <a:t>Author</a:t>
            </a:r>
            <a:r>
              <a:rPr lang="en-US" dirty="0"/>
              <a:t> - Ezra</a:t>
            </a:r>
          </a:p>
        </p:txBody>
      </p:sp>
    </p:spTree>
    <p:extLst>
      <p:ext uri="{BB962C8B-B14F-4D97-AF65-F5344CB8AC3E}">
        <p14:creationId xmlns:p14="http://schemas.microsoft.com/office/powerpoint/2010/main" val="480465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Line 4"/>
          <p:cNvSpPr>
            <a:spLocks noChangeShapeType="1"/>
          </p:cNvSpPr>
          <p:nvPr/>
        </p:nvSpPr>
        <p:spPr bwMode="auto">
          <a:xfrm>
            <a:off x="685800" y="457200"/>
            <a:ext cx="0" cy="5943600"/>
          </a:xfrm>
          <a:prstGeom prst="line">
            <a:avLst/>
          </a:prstGeom>
          <a:noFill/>
          <a:ln w="9525">
            <a:solidFill>
              <a:schemeClr val="tx1"/>
            </a:solidFill>
            <a:round/>
            <a:headEnd/>
            <a:tailEnd/>
          </a:ln>
          <a:effectLst/>
        </p:spPr>
        <p:txBody>
          <a:bodyPr/>
          <a:lstStyle/>
          <a:p>
            <a:endParaRPr lang="en-US" dirty="0"/>
          </a:p>
        </p:txBody>
      </p:sp>
      <p:sp>
        <p:nvSpPr>
          <p:cNvPr id="7173" name="Line 5"/>
          <p:cNvSpPr>
            <a:spLocks noChangeShapeType="1"/>
          </p:cNvSpPr>
          <p:nvPr/>
        </p:nvSpPr>
        <p:spPr bwMode="auto">
          <a:xfrm flipV="1">
            <a:off x="838200" y="3048000"/>
            <a:ext cx="457200" cy="0"/>
          </a:xfrm>
          <a:prstGeom prst="line">
            <a:avLst/>
          </a:prstGeom>
          <a:noFill/>
          <a:ln w="127000">
            <a:solidFill>
              <a:schemeClr val="tx1"/>
            </a:solidFill>
            <a:round/>
            <a:headEnd/>
            <a:tailEnd/>
          </a:ln>
          <a:effectLst/>
        </p:spPr>
        <p:txBody>
          <a:bodyPr/>
          <a:lstStyle/>
          <a:p>
            <a:endParaRPr lang="en-US" dirty="0"/>
          </a:p>
        </p:txBody>
      </p:sp>
      <p:sp>
        <p:nvSpPr>
          <p:cNvPr id="7175" name="Line 7"/>
          <p:cNvSpPr>
            <a:spLocks noChangeShapeType="1"/>
          </p:cNvSpPr>
          <p:nvPr/>
        </p:nvSpPr>
        <p:spPr bwMode="auto">
          <a:xfrm>
            <a:off x="3429000" y="3048000"/>
            <a:ext cx="533400" cy="0"/>
          </a:xfrm>
          <a:prstGeom prst="line">
            <a:avLst/>
          </a:prstGeom>
          <a:noFill/>
          <a:ln w="127000">
            <a:solidFill>
              <a:schemeClr val="tx1"/>
            </a:solidFill>
            <a:round/>
            <a:headEnd/>
            <a:tailEnd/>
          </a:ln>
          <a:effectLst/>
        </p:spPr>
        <p:txBody>
          <a:bodyPr/>
          <a:lstStyle/>
          <a:p>
            <a:endParaRPr lang="en-US" dirty="0"/>
          </a:p>
        </p:txBody>
      </p:sp>
      <p:sp>
        <p:nvSpPr>
          <p:cNvPr id="7176" name="Text Box 8"/>
          <p:cNvSpPr txBox="1">
            <a:spLocks noChangeArrowheads="1"/>
          </p:cNvSpPr>
          <p:nvPr/>
        </p:nvSpPr>
        <p:spPr bwMode="auto">
          <a:xfrm>
            <a:off x="1447800" y="2286000"/>
            <a:ext cx="1981200" cy="1646238"/>
          </a:xfrm>
          <a:prstGeom prst="rect">
            <a:avLst/>
          </a:prstGeom>
          <a:noFill/>
          <a:ln w="9525">
            <a:noFill/>
            <a:miter lim="800000"/>
            <a:headEnd/>
            <a:tailEnd/>
          </a:ln>
          <a:effectLst/>
        </p:spPr>
        <p:txBody>
          <a:bodyPr>
            <a:spAutoFit/>
          </a:bodyPr>
          <a:lstStyle/>
          <a:p>
            <a:pPr eaLnBrk="1" hangingPunct="1"/>
            <a:r>
              <a:rPr lang="en-US" sz="2400" b="1" dirty="0">
                <a:solidFill>
                  <a:srgbClr val="800000"/>
                </a:solidFill>
                <a:latin typeface="Arial" charset="0"/>
              </a:rPr>
              <a:t>  </a:t>
            </a:r>
            <a:r>
              <a:rPr lang="en-US" sz="2400" b="1" dirty="0">
                <a:solidFill>
                  <a:srgbClr val="92D050"/>
                </a:solidFill>
                <a:latin typeface="Arial" charset="0"/>
              </a:rPr>
              <a:t>UNITED</a:t>
            </a:r>
            <a:br>
              <a:rPr lang="en-US" sz="2400" b="1" dirty="0">
                <a:solidFill>
                  <a:srgbClr val="92D050"/>
                </a:solidFill>
                <a:latin typeface="Arial" charset="0"/>
              </a:rPr>
            </a:br>
            <a:r>
              <a:rPr lang="en-US" sz="2400" b="1" dirty="0">
                <a:solidFill>
                  <a:srgbClr val="92D050"/>
                </a:solidFill>
                <a:latin typeface="Arial" charset="0"/>
              </a:rPr>
              <a:t>KINGDOM</a:t>
            </a:r>
            <a:br>
              <a:rPr lang="en-US" sz="2400" dirty="0">
                <a:solidFill>
                  <a:srgbClr val="92D050"/>
                </a:solidFill>
                <a:latin typeface="Arial" charset="0"/>
              </a:rPr>
            </a:br>
            <a:r>
              <a:rPr lang="en-US" i="1" dirty="0">
                <a:solidFill>
                  <a:srgbClr val="92D050"/>
                </a:solidFill>
                <a:latin typeface="Arial" charset="0"/>
              </a:rPr>
              <a:t>(1043-931 BC)</a:t>
            </a:r>
            <a:br>
              <a:rPr lang="en-US" i="1" dirty="0">
                <a:solidFill>
                  <a:srgbClr val="92D050"/>
                </a:solidFill>
                <a:latin typeface="Arial" charset="0"/>
              </a:rPr>
            </a:br>
            <a:r>
              <a:rPr lang="en-US" i="1" dirty="0">
                <a:solidFill>
                  <a:srgbClr val="92D050"/>
                </a:solidFill>
                <a:latin typeface="Arial" charset="0"/>
              </a:rPr>
              <a:t>   Kings: Saul, David, Solomon</a:t>
            </a:r>
            <a:endParaRPr lang="en-US" sz="2400" i="1" dirty="0">
              <a:solidFill>
                <a:srgbClr val="92D050"/>
              </a:solidFill>
              <a:latin typeface="Arial" charset="0"/>
            </a:endParaRPr>
          </a:p>
        </p:txBody>
      </p:sp>
      <p:sp>
        <p:nvSpPr>
          <p:cNvPr id="7178" name="Line 10"/>
          <p:cNvSpPr>
            <a:spLocks noChangeShapeType="1"/>
          </p:cNvSpPr>
          <p:nvPr/>
        </p:nvSpPr>
        <p:spPr bwMode="auto">
          <a:xfrm flipV="1">
            <a:off x="3962400" y="457200"/>
            <a:ext cx="0" cy="2743200"/>
          </a:xfrm>
          <a:prstGeom prst="line">
            <a:avLst/>
          </a:prstGeom>
          <a:noFill/>
          <a:ln w="127000">
            <a:solidFill>
              <a:schemeClr val="tx1"/>
            </a:solidFill>
            <a:round/>
            <a:headEnd/>
            <a:tailEnd/>
          </a:ln>
          <a:effectLst/>
        </p:spPr>
        <p:txBody>
          <a:bodyPr/>
          <a:lstStyle/>
          <a:p>
            <a:endParaRPr lang="en-US" dirty="0"/>
          </a:p>
        </p:txBody>
      </p:sp>
      <p:sp>
        <p:nvSpPr>
          <p:cNvPr id="7179" name="Line 11"/>
          <p:cNvSpPr>
            <a:spLocks noChangeShapeType="1"/>
          </p:cNvSpPr>
          <p:nvPr/>
        </p:nvSpPr>
        <p:spPr bwMode="auto">
          <a:xfrm>
            <a:off x="3962400" y="3048000"/>
            <a:ext cx="0" cy="3276600"/>
          </a:xfrm>
          <a:prstGeom prst="line">
            <a:avLst/>
          </a:prstGeom>
          <a:noFill/>
          <a:ln w="127000">
            <a:solidFill>
              <a:schemeClr val="tx1"/>
            </a:solidFill>
            <a:round/>
            <a:headEnd/>
            <a:tailEnd/>
          </a:ln>
          <a:effectLst/>
        </p:spPr>
        <p:txBody>
          <a:bodyPr/>
          <a:lstStyle/>
          <a:p>
            <a:endParaRPr lang="en-US" dirty="0"/>
          </a:p>
        </p:txBody>
      </p:sp>
      <p:sp>
        <p:nvSpPr>
          <p:cNvPr id="7181" name="Line 13"/>
          <p:cNvSpPr>
            <a:spLocks noChangeShapeType="1"/>
          </p:cNvSpPr>
          <p:nvPr/>
        </p:nvSpPr>
        <p:spPr bwMode="auto">
          <a:xfrm>
            <a:off x="3962400" y="533400"/>
            <a:ext cx="609600" cy="0"/>
          </a:xfrm>
          <a:prstGeom prst="line">
            <a:avLst/>
          </a:prstGeom>
          <a:noFill/>
          <a:ln w="127000">
            <a:solidFill>
              <a:schemeClr val="tx1"/>
            </a:solidFill>
            <a:round/>
            <a:headEnd/>
            <a:tailEnd/>
          </a:ln>
          <a:effectLst/>
        </p:spPr>
        <p:txBody>
          <a:bodyPr/>
          <a:lstStyle/>
          <a:p>
            <a:endParaRPr lang="en-US" dirty="0"/>
          </a:p>
        </p:txBody>
      </p:sp>
      <p:sp>
        <p:nvSpPr>
          <p:cNvPr id="7182" name="Line 14"/>
          <p:cNvSpPr>
            <a:spLocks noChangeShapeType="1"/>
          </p:cNvSpPr>
          <p:nvPr/>
        </p:nvSpPr>
        <p:spPr bwMode="auto">
          <a:xfrm flipV="1">
            <a:off x="3886200" y="6324600"/>
            <a:ext cx="609600" cy="0"/>
          </a:xfrm>
          <a:prstGeom prst="line">
            <a:avLst/>
          </a:prstGeom>
          <a:noFill/>
          <a:ln w="127000">
            <a:solidFill>
              <a:schemeClr val="tx1"/>
            </a:solidFill>
            <a:round/>
            <a:headEnd/>
            <a:tailEnd/>
          </a:ln>
          <a:effectLst/>
        </p:spPr>
        <p:txBody>
          <a:bodyPr/>
          <a:lstStyle/>
          <a:p>
            <a:endParaRPr lang="en-US" dirty="0"/>
          </a:p>
        </p:txBody>
      </p:sp>
      <p:sp>
        <p:nvSpPr>
          <p:cNvPr id="7183" name="Text Box 15"/>
          <p:cNvSpPr txBox="1">
            <a:spLocks noChangeArrowheads="1"/>
          </p:cNvSpPr>
          <p:nvPr/>
        </p:nvSpPr>
        <p:spPr bwMode="auto">
          <a:xfrm>
            <a:off x="4495800" y="5029200"/>
            <a:ext cx="1295400" cy="1739900"/>
          </a:xfrm>
          <a:prstGeom prst="rect">
            <a:avLst/>
          </a:prstGeom>
          <a:noFill/>
          <a:ln w="9525">
            <a:noFill/>
            <a:miter lim="800000"/>
            <a:headEnd/>
            <a:tailEnd/>
          </a:ln>
          <a:effectLst/>
        </p:spPr>
        <p:txBody>
          <a:bodyPr>
            <a:spAutoFit/>
          </a:bodyPr>
          <a:lstStyle/>
          <a:p>
            <a:pPr eaLnBrk="1" hangingPunct="1"/>
            <a:r>
              <a:rPr lang="en-US" sz="2400" b="1" dirty="0">
                <a:solidFill>
                  <a:srgbClr val="FF0000"/>
                </a:solidFill>
                <a:latin typeface="Arial" charset="0"/>
              </a:rPr>
              <a:t>JUDAH</a:t>
            </a:r>
            <a:br>
              <a:rPr lang="en-US" sz="1000" dirty="0">
                <a:solidFill>
                  <a:srgbClr val="FF0000"/>
                </a:solidFill>
                <a:latin typeface="Arial" charset="0"/>
              </a:rPr>
            </a:br>
            <a:r>
              <a:rPr lang="en-US" i="1" dirty="0">
                <a:solidFill>
                  <a:srgbClr val="FF0000"/>
                </a:solidFill>
                <a:latin typeface="Arial" charset="0"/>
              </a:rPr>
              <a:t>Southern Kingdom</a:t>
            </a:r>
            <a:br>
              <a:rPr lang="en-US" i="1" dirty="0">
                <a:solidFill>
                  <a:srgbClr val="FF0000"/>
                </a:solidFill>
                <a:latin typeface="Arial" charset="0"/>
              </a:rPr>
            </a:br>
            <a:r>
              <a:rPr lang="en-US" sz="1600" i="1" dirty="0">
                <a:solidFill>
                  <a:srgbClr val="FF0000"/>
                </a:solidFill>
                <a:latin typeface="Arial" charset="0"/>
              </a:rPr>
              <a:t>2 Tribes </a:t>
            </a:r>
            <a:br>
              <a:rPr lang="en-US" sz="1600" i="1" dirty="0">
                <a:solidFill>
                  <a:srgbClr val="FF0000"/>
                </a:solidFill>
                <a:latin typeface="Arial" charset="0"/>
              </a:rPr>
            </a:br>
            <a:r>
              <a:rPr lang="en-US" sz="1600" i="1" dirty="0">
                <a:solidFill>
                  <a:srgbClr val="FF0000"/>
                </a:solidFill>
                <a:latin typeface="Arial" charset="0"/>
              </a:rPr>
              <a:t>Capital -</a:t>
            </a:r>
            <a:br>
              <a:rPr lang="en-US" sz="1600" i="1" dirty="0">
                <a:solidFill>
                  <a:srgbClr val="FF0000"/>
                </a:solidFill>
                <a:latin typeface="Arial" charset="0"/>
              </a:rPr>
            </a:br>
            <a:r>
              <a:rPr lang="en-US" sz="1600" i="1" dirty="0">
                <a:solidFill>
                  <a:srgbClr val="FF0000"/>
                </a:solidFill>
                <a:latin typeface="Arial" charset="0"/>
              </a:rPr>
              <a:t>Jerusalem</a:t>
            </a:r>
          </a:p>
        </p:txBody>
      </p:sp>
      <p:sp>
        <p:nvSpPr>
          <p:cNvPr id="7184" name="Line 16"/>
          <p:cNvSpPr>
            <a:spLocks noChangeShapeType="1"/>
          </p:cNvSpPr>
          <p:nvPr/>
        </p:nvSpPr>
        <p:spPr bwMode="auto">
          <a:xfrm>
            <a:off x="5410200" y="6324600"/>
            <a:ext cx="381000" cy="0"/>
          </a:xfrm>
          <a:prstGeom prst="line">
            <a:avLst/>
          </a:prstGeom>
          <a:noFill/>
          <a:ln w="127000">
            <a:solidFill>
              <a:schemeClr val="tx1"/>
            </a:solidFill>
            <a:round/>
            <a:headEnd/>
            <a:tailEnd/>
          </a:ln>
          <a:effectLst/>
        </p:spPr>
        <p:txBody>
          <a:bodyPr/>
          <a:lstStyle/>
          <a:p>
            <a:endParaRPr lang="en-US" dirty="0"/>
          </a:p>
        </p:txBody>
      </p:sp>
      <p:sp>
        <p:nvSpPr>
          <p:cNvPr id="7185" name="Line 17"/>
          <p:cNvSpPr>
            <a:spLocks noChangeShapeType="1"/>
          </p:cNvSpPr>
          <p:nvPr/>
        </p:nvSpPr>
        <p:spPr bwMode="auto">
          <a:xfrm>
            <a:off x="5867400" y="533400"/>
            <a:ext cx="533400" cy="0"/>
          </a:xfrm>
          <a:prstGeom prst="line">
            <a:avLst/>
          </a:prstGeom>
          <a:noFill/>
          <a:ln w="127000">
            <a:solidFill>
              <a:schemeClr val="tx1"/>
            </a:solidFill>
            <a:round/>
            <a:headEnd/>
            <a:tailEnd/>
          </a:ln>
          <a:effectLst/>
        </p:spPr>
        <p:txBody>
          <a:bodyPr/>
          <a:lstStyle/>
          <a:p>
            <a:endParaRPr lang="en-US" dirty="0"/>
          </a:p>
        </p:txBody>
      </p:sp>
      <p:sp>
        <p:nvSpPr>
          <p:cNvPr id="7186" name="Text Box 18"/>
          <p:cNvSpPr txBox="1">
            <a:spLocks noChangeArrowheads="1"/>
          </p:cNvSpPr>
          <p:nvPr/>
        </p:nvSpPr>
        <p:spPr bwMode="auto">
          <a:xfrm>
            <a:off x="4648200" y="0"/>
            <a:ext cx="1447800" cy="1739900"/>
          </a:xfrm>
          <a:prstGeom prst="rect">
            <a:avLst/>
          </a:prstGeom>
          <a:noFill/>
          <a:ln w="9525">
            <a:noFill/>
            <a:miter lim="800000"/>
            <a:headEnd/>
            <a:tailEnd/>
          </a:ln>
          <a:effectLst/>
        </p:spPr>
        <p:txBody>
          <a:bodyPr>
            <a:spAutoFit/>
          </a:bodyPr>
          <a:lstStyle/>
          <a:p>
            <a:pPr eaLnBrk="1" hangingPunct="1"/>
            <a:r>
              <a:rPr lang="en-US" sz="2400" b="1" dirty="0">
                <a:solidFill>
                  <a:srgbClr val="00B0F0"/>
                </a:solidFill>
                <a:latin typeface="Arial" charset="0"/>
              </a:rPr>
              <a:t>ISRAEL</a:t>
            </a:r>
            <a:br>
              <a:rPr lang="en-US" sz="2400" b="1" dirty="0">
                <a:solidFill>
                  <a:srgbClr val="00B0F0"/>
                </a:solidFill>
                <a:latin typeface="Arial" charset="0"/>
              </a:rPr>
            </a:br>
            <a:r>
              <a:rPr lang="en-US" b="1" i="1" dirty="0">
                <a:solidFill>
                  <a:srgbClr val="00B0F0"/>
                </a:solidFill>
                <a:latin typeface="Arial" charset="0"/>
              </a:rPr>
              <a:t>Northern </a:t>
            </a:r>
            <a:br>
              <a:rPr lang="en-US" b="1" i="1" dirty="0">
                <a:solidFill>
                  <a:srgbClr val="00B0F0"/>
                </a:solidFill>
                <a:latin typeface="Arial" charset="0"/>
              </a:rPr>
            </a:br>
            <a:r>
              <a:rPr lang="en-US" b="1" i="1" dirty="0">
                <a:solidFill>
                  <a:srgbClr val="00B0F0"/>
                </a:solidFill>
                <a:latin typeface="Arial" charset="0"/>
              </a:rPr>
              <a:t>Kingdom</a:t>
            </a:r>
            <a:br>
              <a:rPr lang="en-US" sz="1000" b="1" i="1" dirty="0">
                <a:solidFill>
                  <a:srgbClr val="00B0F0"/>
                </a:solidFill>
                <a:latin typeface="Arial" charset="0"/>
              </a:rPr>
            </a:br>
            <a:r>
              <a:rPr lang="en-US" sz="1600" b="1" i="1" dirty="0">
                <a:solidFill>
                  <a:srgbClr val="00B0F0"/>
                </a:solidFill>
                <a:latin typeface="Arial" charset="0"/>
              </a:rPr>
              <a:t>10 Tribes</a:t>
            </a:r>
            <a:br>
              <a:rPr lang="en-US" sz="1600" b="1" i="1" dirty="0">
                <a:solidFill>
                  <a:srgbClr val="00B0F0"/>
                </a:solidFill>
                <a:latin typeface="Arial" charset="0"/>
              </a:rPr>
            </a:br>
            <a:r>
              <a:rPr lang="en-US" sz="1600" b="1" i="1" dirty="0">
                <a:solidFill>
                  <a:srgbClr val="00B0F0"/>
                </a:solidFill>
                <a:latin typeface="Arial" charset="0"/>
              </a:rPr>
              <a:t>Capital:-  Samaria</a:t>
            </a:r>
          </a:p>
        </p:txBody>
      </p:sp>
      <p:sp>
        <p:nvSpPr>
          <p:cNvPr id="7187" name="Line 19"/>
          <p:cNvSpPr>
            <a:spLocks noChangeShapeType="1"/>
          </p:cNvSpPr>
          <p:nvPr/>
        </p:nvSpPr>
        <p:spPr bwMode="auto">
          <a:xfrm>
            <a:off x="6400800" y="228600"/>
            <a:ext cx="0" cy="609600"/>
          </a:xfrm>
          <a:prstGeom prst="line">
            <a:avLst/>
          </a:prstGeom>
          <a:noFill/>
          <a:ln w="9525">
            <a:solidFill>
              <a:schemeClr val="tx1"/>
            </a:solidFill>
            <a:round/>
            <a:headEnd/>
            <a:tailEnd/>
          </a:ln>
          <a:effectLst/>
        </p:spPr>
        <p:txBody>
          <a:bodyPr/>
          <a:lstStyle/>
          <a:p>
            <a:endParaRPr lang="en-US" dirty="0"/>
          </a:p>
        </p:txBody>
      </p:sp>
      <p:sp>
        <p:nvSpPr>
          <p:cNvPr id="7188" name="Line 20"/>
          <p:cNvSpPr>
            <a:spLocks noChangeShapeType="1"/>
          </p:cNvSpPr>
          <p:nvPr/>
        </p:nvSpPr>
        <p:spPr bwMode="auto">
          <a:xfrm>
            <a:off x="5791200" y="5943600"/>
            <a:ext cx="0" cy="685800"/>
          </a:xfrm>
          <a:prstGeom prst="line">
            <a:avLst/>
          </a:prstGeom>
          <a:noFill/>
          <a:ln w="9525">
            <a:solidFill>
              <a:schemeClr val="tx1"/>
            </a:solidFill>
            <a:round/>
            <a:headEnd/>
            <a:tailEnd/>
          </a:ln>
          <a:effectLst/>
        </p:spPr>
        <p:txBody>
          <a:bodyPr/>
          <a:lstStyle/>
          <a:p>
            <a:endParaRPr lang="en-US" dirty="0"/>
          </a:p>
        </p:txBody>
      </p:sp>
      <p:sp>
        <p:nvSpPr>
          <p:cNvPr id="7189" name="Text Box 21"/>
          <p:cNvSpPr txBox="1">
            <a:spLocks noChangeArrowheads="1"/>
          </p:cNvSpPr>
          <p:nvPr/>
        </p:nvSpPr>
        <p:spPr bwMode="auto">
          <a:xfrm>
            <a:off x="6477000" y="152400"/>
            <a:ext cx="2286000" cy="825500"/>
          </a:xfrm>
          <a:prstGeom prst="rect">
            <a:avLst/>
          </a:prstGeom>
          <a:noFill/>
          <a:ln w="9525">
            <a:noFill/>
            <a:miter lim="800000"/>
            <a:headEnd/>
            <a:tailEnd/>
          </a:ln>
          <a:effectLst/>
        </p:spPr>
        <p:txBody>
          <a:bodyPr>
            <a:spAutoFit/>
          </a:bodyPr>
          <a:lstStyle/>
          <a:p>
            <a:pPr eaLnBrk="1" hangingPunct="1"/>
            <a:r>
              <a:rPr lang="en-US" sz="1600" b="1" dirty="0">
                <a:latin typeface="Arial" charset="0"/>
              </a:rPr>
              <a:t>Invasion by Assyria</a:t>
            </a:r>
            <a:br>
              <a:rPr lang="en-US" sz="1600" b="1" dirty="0">
                <a:latin typeface="Arial" charset="0"/>
              </a:rPr>
            </a:br>
            <a:r>
              <a:rPr lang="en-US" sz="1600" b="1" dirty="0">
                <a:latin typeface="Arial" charset="0"/>
              </a:rPr>
              <a:t>      in 722 BC</a:t>
            </a:r>
            <a:br>
              <a:rPr lang="en-US" sz="1600" b="1" dirty="0">
                <a:latin typeface="Arial" charset="0"/>
              </a:rPr>
            </a:br>
            <a:r>
              <a:rPr lang="en-US" sz="1600" b="1" dirty="0">
                <a:latin typeface="Arial" charset="0"/>
              </a:rPr>
              <a:t>  End of Kingdom</a:t>
            </a:r>
          </a:p>
        </p:txBody>
      </p:sp>
      <p:sp>
        <p:nvSpPr>
          <p:cNvPr id="7190" name="Text Box 22"/>
          <p:cNvSpPr txBox="1">
            <a:spLocks noChangeArrowheads="1"/>
          </p:cNvSpPr>
          <p:nvPr/>
        </p:nvSpPr>
        <p:spPr bwMode="auto">
          <a:xfrm>
            <a:off x="5791200" y="5788025"/>
            <a:ext cx="1447800" cy="1069975"/>
          </a:xfrm>
          <a:prstGeom prst="rect">
            <a:avLst/>
          </a:prstGeom>
          <a:noFill/>
          <a:ln w="9525">
            <a:noFill/>
            <a:miter lim="800000"/>
            <a:headEnd/>
            <a:tailEnd/>
          </a:ln>
          <a:effectLst/>
        </p:spPr>
        <p:txBody>
          <a:bodyPr>
            <a:spAutoFit/>
          </a:bodyPr>
          <a:lstStyle/>
          <a:p>
            <a:pPr eaLnBrk="1" hangingPunct="1"/>
            <a:r>
              <a:rPr lang="en-US" sz="1600" b="1" dirty="0">
                <a:latin typeface="Arial" charset="0"/>
              </a:rPr>
              <a:t>Invasion by</a:t>
            </a:r>
            <a:br>
              <a:rPr lang="en-US" sz="1600" b="1" dirty="0">
                <a:latin typeface="Arial" charset="0"/>
              </a:rPr>
            </a:br>
            <a:r>
              <a:rPr lang="en-US" sz="1600" b="1" dirty="0">
                <a:latin typeface="Arial" charset="0"/>
              </a:rPr>
              <a:t>Babylon in </a:t>
            </a:r>
            <a:br>
              <a:rPr lang="en-US" sz="1600" b="1" dirty="0">
                <a:latin typeface="Arial" charset="0"/>
              </a:rPr>
            </a:br>
            <a:r>
              <a:rPr lang="en-US" sz="1600" b="1" dirty="0">
                <a:latin typeface="Arial" charset="0"/>
              </a:rPr>
              <a:t>606 BC – a 70 yr. period</a:t>
            </a:r>
          </a:p>
        </p:txBody>
      </p:sp>
      <p:sp>
        <p:nvSpPr>
          <p:cNvPr id="7191" name="Line 23"/>
          <p:cNvSpPr>
            <a:spLocks noChangeShapeType="1"/>
          </p:cNvSpPr>
          <p:nvPr/>
        </p:nvSpPr>
        <p:spPr bwMode="auto">
          <a:xfrm>
            <a:off x="7086600" y="3886200"/>
            <a:ext cx="0" cy="2667000"/>
          </a:xfrm>
          <a:prstGeom prst="line">
            <a:avLst/>
          </a:prstGeom>
          <a:noFill/>
          <a:ln w="38100">
            <a:solidFill>
              <a:schemeClr val="folHlink"/>
            </a:solidFill>
            <a:round/>
            <a:headEnd/>
            <a:tailEnd/>
          </a:ln>
          <a:effectLst/>
        </p:spPr>
        <p:txBody>
          <a:bodyPr/>
          <a:lstStyle/>
          <a:p>
            <a:endParaRPr lang="en-US" dirty="0"/>
          </a:p>
        </p:txBody>
      </p:sp>
      <p:sp>
        <p:nvSpPr>
          <p:cNvPr id="7192" name="Line 24"/>
          <p:cNvSpPr>
            <a:spLocks noChangeShapeType="1"/>
          </p:cNvSpPr>
          <p:nvPr/>
        </p:nvSpPr>
        <p:spPr bwMode="auto">
          <a:xfrm>
            <a:off x="7086600" y="5181600"/>
            <a:ext cx="76200" cy="0"/>
          </a:xfrm>
          <a:prstGeom prst="line">
            <a:avLst/>
          </a:prstGeom>
          <a:noFill/>
          <a:ln w="28575">
            <a:solidFill>
              <a:schemeClr val="folHlink"/>
            </a:solidFill>
            <a:round/>
            <a:headEnd/>
            <a:tailEnd/>
          </a:ln>
          <a:effectLst/>
        </p:spPr>
        <p:txBody>
          <a:bodyPr/>
          <a:lstStyle/>
          <a:p>
            <a:endParaRPr lang="en-US" dirty="0"/>
          </a:p>
        </p:txBody>
      </p:sp>
      <p:sp>
        <p:nvSpPr>
          <p:cNvPr id="7193" name="Line 25"/>
          <p:cNvSpPr>
            <a:spLocks noChangeShapeType="1"/>
          </p:cNvSpPr>
          <p:nvPr/>
        </p:nvSpPr>
        <p:spPr bwMode="auto">
          <a:xfrm>
            <a:off x="7086600" y="3886200"/>
            <a:ext cx="76200" cy="0"/>
          </a:xfrm>
          <a:prstGeom prst="line">
            <a:avLst/>
          </a:prstGeom>
          <a:noFill/>
          <a:ln w="28575">
            <a:solidFill>
              <a:schemeClr val="folHlink"/>
            </a:solidFill>
            <a:round/>
            <a:headEnd/>
            <a:tailEnd/>
          </a:ln>
          <a:effectLst/>
        </p:spPr>
        <p:txBody>
          <a:bodyPr/>
          <a:lstStyle/>
          <a:p>
            <a:endParaRPr lang="en-US" dirty="0"/>
          </a:p>
        </p:txBody>
      </p:sp>
      <p:sp>
        <p:nvSpPr>
          <p:cNvPr id="7194" name="Line 26"/>
          <p:cNvSpPr>
            <a:spLocks noChangeShapeType="1"/>
          </p:cNvSpPr>
          <p:nvPr/>
        </p:nvSpPr>
        <p:spPr bwMode="auto">
          <a:xfrm>
            <a:off x="7086600" y="6553200"/>
            <a:ext cx="152400" cy="0"/>
          </a:xfrm>
          <a:prstGeom prst="line">
            <a:avLst/>
          </a:prstGeom>
          <a:noFill/>
          <a:ln w="28575">
            <a:solidFill>
              <a:schemeClr val="folHlink"/>
            </a:solidFill>
            <a:round/>
            <a:headEnd/>
            <a:tailEnd/>
          </a:ln>
          <a:effectLst/>
        </p:spPr>
        <p:txBody>
          <a:bodyPr/>
          <a:lstStyle/>
          <a:p>
            <a:endParaRPr lang="en-US" dirty="0"/>
          </a:p>
        </p:txBody>
      </p:sp>
      <p:sp>
        <p:nvSpPr>
          <p:cNvPr id="7195" name="Text Box 27"/>
          <p:cNvSpPr txBox="1">
            <a:spLocks noChangeArrowheads="1"/>
          </p:cNvSpPr>
          <p:nvPr/>
        </p:nvSpPr>
        <p:spPr bwMode="auto">
          <a:xfrm>
            <a:off x="7146925" y="2906713"/>
            <a:ext cx="1997075" cy="641350"/>
          </a:xfrm>
          <a:prstGeom prst="rect">
            <a:avLst/>
          </a:prstGeom>
          <a:noFill/>
          <a:ln w="9525">
            <a:noFill/>
            <a:miter lim="800000"/>
            <a:headEnd/>
            <a:tailEnd/>
          </a:ln>
          <a:effectLst/>
        </p:spPr>
        <p:txBody>
          <a:bodyPr>
            <a:spAutoFit/>
          </a:bodyPr>
          <a:lstStyle/>
          <a:p>
            <a:pPr eaLnBrk="1" hangingPunct="1"/>
            <a:r>
              <a:rPr lang="en-US" b="1" dirty="0">
                <a:solidFill>
                  <a:srgbClr val="92D050"/>
                </a:solidFill>
                <a:latin typeface="Verdana" pitchFamily="34" charset="0"/>
              </a:rPr>
              <a:t>Exiles Return </a:t>
            </a:r>
            <a:br>
              <a:rPr lang="en-US" b="1" dirty="0">
                <a:solidFill>
                  <a:srgbClr val="92D050"/>
                </a:solidFill>
                <a:latin typeface="Verdana" pitchFamily="34" charset="0"/>
              </a:rPr>
            </a:br>
            <a:r>
              <a:rPr lang="en-US" b="1" dirty="0">
                <a:solidFill>
                  <a:srgbClr val="92D050"/>
                </a:solidFill>
                <a:latin typeface="Verdana" pitchFamily="34" charset="0"/>
              </a:rPr>
              <a:t>to Jerusalem</a:t>
            </a:r>
          </a:p>
        </p:txBody>
      </p:sp>
      <p:sp>
        <p:nvSpPr>
          <p:cNvPr id="7196" name="Text Box 28"/>
          <p:cNvSpPr txBox="1">
            <a:spLocks noChangeArrowheads="1"/>
          </p:cNvSpPr>
          <p:nvPr/>
        </p:nvSpPr>
        <p:spPr bwMode="auto">
          <a:xfrm>
            <a:off x="7239000" y="3657600"/>
            <a:ext cx="1905000" cy="835025"/>
          </a:xfrm>
          <a:prstGeom prst="rect">
            <a:avLst/>
          </a:prstGeom>
          <a:noFill/>
          <a:ln w="9525">
            <a:solidFill>
              <a:srgbClr val="669900"/>
            </a:solidFill>
            <a:miter lim="800000"/>
            <a:headEnd/>
            <a:tailEnd/>
          </a:ln>
          <a:effectLst/>
        </p:spPr>
        <p:txBody>
          <a:bodyPr>
            <a:spAutoFit/>
          </a:bodyPr>
          <a:lstStyle/>
          <a:p>
            <a:pPr eaLnBrk="1" hangingPunct="1"/>
            <a:r>
              <a:rPr lang="en-US" sz="1600" b="1" dirty="0">
                <a:solidFill>
                  <a:srgbClr val="7030A0"/>
                </a:solidFill>
                <a:latin typeface="Arial" charset="0"/>
              </a:rPr>
              <a:t>Under Zerubbabel  in  536 BC (Ez. 1-6)</a:t>
            </a:r>
          </a:p>
        </p:txBody>
      </p:sp>
      <p:sp>
        <p:nvSpPr>
          <p:cNvPr id="7197" name="Text Box 29"/>
          <p:cNvSpPr txBox="1">
            <a:spLocks noChangeArrowheads="1"/>
          </p:cNvSpPr>
          <p:nvPr/>
        </p:nvSpPr>
        <p:spPr bwMode="auto">
          <a:xfrm>
            <a:off x="7315200" y="4724400"/>
            <a:ext cx="1600200" cy="835025"/>
          </a:xfrm>
          <a:prstGeom prst="rect">
            <a:avLst/>
          </a:prstGeom>
          <a:noFill/>
          <a:ln w="9525">
            <a:solidFill>
              <a:srgbClr val="669900"/>
            </a:solidFill>
            <a:miter lim="800000"/>
            <a:headEnd/>
            <a:tailEnd/>
          </a:ln>
          <a:effectLst/>
        </p:spPr>
        <p:txBody>
          <a:bodyPr>
            <a:spAutoFit/>
          </a:bodyPr>
          <a:lstStyle/>
          <a:p>
            <a:pPr eaLnBrk="1" hangingPunct="1"/>
            <a:r>
              <a:rPr lang="en-US" sz="1600" b="1" dirty="0">
                <a:solidFill>
                  <a:srgbClr val="7030A0"/>
                </a:solidFill>
                <a:latin typeface="Arial" charset="0"/>
              </a:rPr>
              <a:t>Under Ezra </a:t>
            </a:r>
            <a:br>
              <a:rPr lang="en-US" sz="1600" b="1" dirty="0">
                <a:solidFill>
                  <a:srgbClr val="7030A0"/>
                </a:solidFill>
                <a:latin typeface="Arial" charset="0"/>
              </a:rPr>
            </a:br>
            <a:r>
              <a:rPr lang="en-US" sz="1600" b="1" dirty="0">
                <a:solidFill>
                  <a:srgbClr val="7030A0"/>
                </a:solidFill>
                <a:latin typeface="Arial" charset="0"/>
              </a:rPr>
              <a:t>in 457 BC</a:t>
            </a:r>
            <a:br>
              <a:rPr lang="en-US" sz="1600" b="1" dirty="0">
                <a:solidFill>
                  <a:srgbClr val="7030A0"/>
                </a:solidFill>
                <a:latin typeface="Arial" charset="0"/>
              </a:rPr>
            </a:br>
            <a:r>
              <a:rPr lang="en-US" sz="1600" b="1" dirty="0">
                <a:solidFill>
                  <a:srgbClr val="7030A0"/>
                </a:solidFill>
                <a:latin typeface="Arial" charset="0"/>
              </a:rPr>
              <a:t>(Ez. 7-10)</a:t>
            </a:r>
          </a:p>
        </p:txBody>
      </p:sp>
      <p:sp>
        <p:nvSpPr>
          <p:cNvPr id="7198" name="Text Box 30"/>
          <p:cNvSpPr txBox="1">
            <a:spLocks noChangeArrowheads="1"/>
          </p:cNvSpPr>
          <p:nvPr/>
        </p:nvSpPr>
        <p:spPr bwMode="auto">
          <a:xfrm>
            <a:off x="7239000" y="5867400"/>
            <a:ext cx="1905000" cy="835025"/>
          </a:xfrm>
          <a:prstGeom prst="rect">
            <a:avLst/>
          </a:prstGeom>
          <a:noFill/>
          <a:ln w="9525">
            <a:solidFill>
              <a:schemeClr val="folHlink"/>
            </a:solidFill>
            <a:miter lim="800000"/>
            <a:headEnd/>
            <a:tailEnd/>
          </a:ln>
          <a:effectLst/>
        </p:spPr>
        <p:txBody>
          <a:bodyPr>
            <a:spAutoFit/>
          </a:bodyPr>
          <a:lstStyle/>
          <a:p>
            <a:pPr eaLnBrk="1" hangingPunct="1"/>
            <a:r>
              <a:rPr lang="en-US" sz="1600" b="1" dirty="0">
                <a:solidFill>
                  <a:srgbClr val="7030A0"/>
                </a:solidFill>
                <a:latin typeface="Arial" charset="0"/>
              </a:rPr>
              <a:t>Under Nehemiah</a:t>
            </a:r>
            <a:br>
              <a:rPr lang="en-US" sz="1600" b="1" dirty="0">
                <a:solidFill>
                  <a:srgbClr val="7030A0"/>
                </a:solidFill>
                <a:latin typeface="Arial" charset="0"/>
              </a:rPr>
            </a:br>
            <a:r>
              <a:rPr lang="en-US" sz="1600" b="1" dirty="0">
                <a:solidFill>
                  <a:srgbClr val="7030A0"/>
                </a:solidFill>
                <a:latin typeface="Arial" charset="0"/>
              </a:rPr>
              <a:t>in 444 BC</a:t>
            </a:r>
            <a:br>
              <a:rPr lang="en-US" sz="1600" b="1" dirty="0">
                <a:solidFill>
                  <a:srgbClr val="7030A0"/>
                </a:solidFill>
                <a:latin typeface="Arial" charset="0"/>
              </a:rPr>
            </a:br>
            <a:r>
              <a:rPr lang="en-US" sz="1600" b="1" dirty="0">
                <a:solidFill>
                  <a:srgbClr val="7030A0"/>
                </a:solidFill>
                <a:latin typeface="Arial" charset="0"/>
              </a:rPr>
              <a:t>(Neh. 1-2)</a:t>
            </a:r>
          </a:p>
        </p:txBody>
      </p:sp>
      <p:sp>
        <p:nvSpPr>
          <p:cNvPr id="7199" name="Text Box 31"/>
          <p:cNvSpPr txBox="1">
            <a:spLocks noChangeArrowheads="1"/>
          </p:cNvSpPr>
          <p:nvPr/>
        </p:nvSpPr>
        <p:spPr bwMode="auto">
          <a:xfrm>
            <a:off x="4556125" y="2703513"/>
            <a:ext cx="2063750" cy="641350"/>
          </a:xfrm>
          <a:prstGeom prst="rect">
            <a:avLst/>
          </a:prstGeom>
          <a:noFill/>
          <a:ln w="9525">
            <a:noFill/>
            <a:miter lim="800000"/>
            <a:headEnd/>
            <a:tailEnd/>
          </a:ln>
          <a:effectLst/>
        </p:spPr>
        <p:txBody>
          <a:bodyPr wrap="none">
            <a:spAutoFit/>
          </a:bodyPr>
          <a:lstStyle/>
          <a:p>
            <a:pPr eaLnBrk="1" hangingPunct="1"/>
            <a:r>
              <a:rPr lang="en-US" b="1" dirty="0">
                <a:solidFill>
                  <a:srgbClr val="92D050"/>
                </a:solidFill>
                <a:latin typeface="Arial" charset="0"/>
              </a:rPr>
              <a:t>Kingdom Divided</a:t>
            </a:r>
            <a:br>
              <a:rPr lang="en-US" b="1" dirty="0">
                <a:solidFill>
                  <a:srgbClr val="92D050"/>
                </a:solidFill>
                <a:latin typeface="Arial" charset="0"/>
              </a:rPr>
            </a:br>
            <a:r>
              <a:rPr lang="en-US" b="1" dirty="0">
                <a:solidFill>
                  <a:srgbClr val="92D050"/>
                </a:solidFill>
                <a:latin typeface="Arial" charset="0"/>
              </a:rPr>
              <a:t>in 931 BC</a:t>
            </a:r>
          </a:p>
        </p:txBody>
      </p:sp>
    </p:spTree>
    <p:extLst>
      <p:ext uri="{BB962C8B-B14F-4D97-AF65-F5344CB8AC3E}">
        <p14:creationId xmlns:p14="http://schemas.microsoft.com/office/powerpoint/2010/main" val="759403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uniqueness of Chronicles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24837440"/>
              </p:ext>
            </p:extLst>
          </p:nvPr>
        </p:nvGraphicFramePr>
        <p:xfrm>
          <a:off x="0" y="1408176"/>
          <a:ext cx="9144000" cy="5449823"/>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634658">
                <a:tc>
                  <a:txBody>
                    <a:bodyPr/>
                    <a:lstStyle/>
                    <a:p>
                      <a:pPr algn="ctr"/>
                      <a:r>
                        <a:rPr lang="en-US" sz="2800" dirty="0"/>
                        <a:t>Samuel and Kings</a:t>
                      </a:r>
                    </a:p>
                  </a:txBody>
                  <a:tcPr/>
                </a:tc>
                <a:tc>
                  <a:txBody>
                    <a:bodyPr/>
                    <a:lstStyle/>
                    <a:p>
                      <a:pPr algn="ctr"/>
                      <a:r>
                        <a:rPr lang="en-US" sz="2800" dirty="0"/>
                        <a:t>Chronicles</a:t>
                      </a:r>
                    </a:p>
                  </a:txBody>
                  <a:tcPr/>
                </a:tc>
                <a:extLst>
                  <a:ext uri="{0D108BD9-81ED-4DB2-BD59-A6C34878D82A}">
                    <a16:rowId xmlns:a16="http://schemas.microsoft.com/office/drawing/2014/main" val="10000"/>
                  </a:ext>
                </a:extLst>
              </a:tr>
              <a:tr h="882547">
                <a:tc>
                  <a:txBody>
                    <a:bodyPr/>
                    <a:lstStyle/>
                    <a:p>
                      <a:pPr marL="342900" indent="-342900">
                        <a:buFont typeface="Arial" charset="0"/>
                        <a:buChar char="•"/>
                      </a:pPr>
                      <a:r>
                        <a:rPr lang="en-US" sz="2400" dirty="0"/>
                        <a:t>Israel’s history from United Kingdom to two captivities</a:t>
                      </a:r>
                    </a:p>
                  </a:txBody>
                  <a:tcPr/>
                </a:tc>
                <a:tc>
                  <a:txBody>
                    <a:bodyPr/>
                    <a:lstStyle/>
                    <a:p>
                      <a:pPr marL="342900" indent="-342900">
                        <a:buFont typeface="Arial" charset="0"/>
                        <a:buChar char="•"/>
                      </a:pPr>
                      <a:r>
                        <a:rPr lang="en-US" sz="2400" dirty="0"/>
                        <a:t>Focuses on</a:t>
                      </a:r>
                      <a:r>
                        <a:rPr lang="en-US" sz="2400" baseline="0" dirty="0"/>
                        <a:t> Judah’s Davidic line from exile to return</a:t>
                      </a:r>
                      <a:endParaRPr lang="en-US" sz="2400" dirty="0"/>
                    </a:p>
                  </a:txBody>
                  <a:tcPr/>
                </a:tc>
                <a:extLst>
                  <a:ext uri="{0D108BD9-81ED-4DB2-BD59-A6C34878D82A}">
                    <a16:rowId xmlns:a16="http://schemas.microsoft.com/office/drawing/2014/main" val="10001"/>
                  </a:ext>
                </a:extLst>
              </a:tr>
              <a:tr h="838610">
                <a:tc>
                  <a:txBody>
                    <a:bodyPr/>
                    <a:lstStyle/>
                    <a:p>
                      <a:pPr marL="342900" indent="-342900">
                        <a:buFont typeface="Arial" charset="0"/>
                        <a:buChar char="•"/>
                      </a:pPr>
                      <a:r>
                        <a:rPr lang="en-US" sz="2400" dirty="0"/>
                        <a:t>Written soon after the events</a:t>
                      </a:r>
                    </a:p>
                  </a:txBody>
                  <a:tcPr/>
                </a:tc>
                <a:tc>
                  <a:txBody>
                    <a:bodyPr/>
                    <a:lstStyle/>
                    <a:p>
                      <a:pPr marL="342900" indent="-342900">
                        <a:buFont typeface="Arial" charset="0"/>
                        <a:buChar char="•"/>
                      </a:pPr>
                      <a:r>
                        <a:rPr lang="en-US" sz="2400" dirty="0"/>
                        <a:t>Written long after the event</a:t>
                      </a:r>
                    </a:p>
                  </a:txBody>
                  <a:tcPr/>
                </a:tc>
                <a:extLst>
                  <a:ext uri="{0D108BD9-81ED-4DB2-BD59-A6C34878D82A}">
                    <a16:rowId xmlns:a16="http://schemas.microsoft.com/office/drawing/2014/main" val="10002"/>
                  </a:ext>
                </a:extLst>
              </a:tr>
              <a:tr h="882547">
                <a:tc>
                  <a:txBody>
                    <a:bodyPr/>
                    <a:lstStyle/>
                    <a:p>
                      <a:pPr marL="342900" indent="-342900">
                        <a:buFont typeface="Arial" charset="0"/>
                        <a:buChar char="•"/>
                      </a:pPr>
                      <a:r>
                        <a:rPr lang="en-US" sz="2400" dirty="0"/>
                        <a:t>More</a:t>
                      </a:r>
                      <a:r>
                        <a:rPr lang="en-US" sz="2400" baseline="0" dirty="0"/>
                        <a:t> negative - rebellion and tragedy</a:t>
                      </a:r>
                      <a:endParaRPr lang="en-US" sz="2400" dirty="0"/>
                    </a:p>
                  </a:txBody>
                  <a:tcPr/>
                </a:tc>
                <a:tc>
                  <a:txBody>
                    <a:bodyPr/>
                    <a:lstStyle/>
                    <a:p>
                      <a:pPr marL="342900" indent="-342900">
                        <a:buFont typeface="Arial" charset="0"/>
                        <a:buChar char="•"/>
                      </a:pPr>
                      <a:r>
                        <a:rPr lang="en-US" sz="2400" dirty="0"/>
                        <a:t>More positive - more</a:t>
                      </a:r>
                      <a:r>
                        <a:rPr lang="en-US" sz="2400" baseline="0" dirty="0"/>
                        <a:t> hope after their apostasy</a:t>
                      </a:r>
                      <a:endParaRPr lang="en-US" sz="2400" dirty="0"/>
                    </a:p>
                  </a:txBody>
                  <a:tcPr/>
                </a:tc>
                <a:extLst>
                  <a:ext uri="{0D108BD9-81ED-4DB2-BD59-A6C34878D82A}">
                    <a16:rowId xmlns:a16="http://schemas.microsoft.com/office/drawing/2014/main" val="10003"/>
                  </a:ext>
                </a:extLst>
              </a:tr>
              <a:tr h="490304">
                <a:tc>
                  <a:txBody>
                    <a:bodyPr/>
                    <a:lstStyle/>
                    <a:p>
                      <a:pPr marL="342900" indent="-342900">
                        <a:buFont typeface="Arial" charset="0"/>
                        <a:buChar char="•"/>
                      </a:pPr>
                      <a:r>
                        <a:rPr lang="en-US" sz="2400" dirty="0"/>
                        <a:t>Message of judgment</a:t>
                      </a:r>
                    </a:p>
                  </a:txBody>
                  <a:tcPr/>
                </a:tc>
                <a:tc>
                  <a:txBody>
                    <a:bodyPr/>
                    <a:lstStyle/>
                    <a:p>
                      <a:pPr marL="342900" indent="-342900">
                        <a:buFont typeface="Arial" charset="0"/>
                        <a:buChar char="•"/>
                      </a:pPr>
                      <a:r>
                        <a:rPr lang="en-US" sz="2400" dirty="0"/>
                        <a:t>Message of hope</a:t>
                      </a:r>
                    </a:p>
                  </a:txBody>
                  <a:tcPr/>
                </a:tc>
                <a:extLst>
                  <a:ext uri="{0D108BD9-81ED-4DB2-BD59-A6C34878D82A}">
                    <a16:rowId xmlns:a16="http://schemas.microsoft.com/office/drawing/2014/main" val="10004"/>
                  </a:ext>
                </a:extLst>
              </a:tr>
              <a:tr h="838610">
                <a:tc>
                  <a:txBody>
                    <a:bodyPr/>
                    <a:lstStyle/>
                    <a:p>
                      <a:pPr marL="342900" indent="-342900">
                        <a:buFont typeface="Arial" charset="0"/>
                        <a:buChar char="•"/>
                      </a:pPr>
                      <a:r>
                        <a:rPr lang="en-US" sz="2400" dirty="0"/>
                        <a:t>Men’s failings</a:t>
                      </a:r>
                    </a:p>
                  </a:txBody>
                  <a:tcPr/>
                </a:tc>
                <a:tc>
                  <a:txBody>
                    <a:bodyPr/>
                    <a:lstStyle/>
                    <a:p>
                      <a:pPr marL="342900" indent="-342900">
                        <a:buFont typeface="Arial" charset="0"/>
                        <a:buChar char="•"/>
                      </a:pPr>
                      <a:r>
                        <a:rPr lang="en-US" sz="2400" dirty="0"/>
                        <a:t>God’s faithfulness and mercy</a:t>
                      </a:r>
                    </a:p>
                  </a:txBody>
                  <a:tcPr/>
                </a:tc>
                <a:extLst>
                  <a:ext uri="{0D108BD9-81ED-4DB2-BD59-A6C34878D82A}">
                    <a16:rowId xmlns:a16="http://schemas.microsoft.com/office/drawing/2014/main" val="10005"/>
                  </a:ext>
                </a:extLst>
              </a:tr>
              <a:tr h="882547">
                <a:tc>
                  <a:txBody>
                    <a:bodyPr/>
                    <a:lstStyle/>
                    <a:p>
                      <a:pPr marL="342900" indent="-342900">
                        <a:buFont typeface="Arial" charset="0"/>
                        <a:buChar char="•"/>
                      </a:pPr>
                      <a:r>
                        <a:rPr lang="en-US" sz="2400" dirty="0"/>
                        <a:t>Emphasizes kings and prophets </a:t>
                      </a:r>
                    </a:p>
                  </a:txBody>
                  <a:tcPr/>
                </a:tc>
                <a:tc>
                  <a:txBody>
                    <a:bodyPr/>
                    <a:lstStyle/>
                    <a:p>
                      <a:pPr marL="342900" indent="-342900">
                        <a:buFont typeface="Arial" charset="0"/>
                        <a:buChar char="•"/>
                      </a:pPr>
                      <a:r>
                        <a:rPr lang="en-US" sz="2400" dirty="0"/>
                        <a:t>Emphasizes temple and priests</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51604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2954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CustomShape 1"/>
          <p:cNvSpPr/>
          <p:nvPr/>
        </p:nvSpPr>
        <p:spPr>
          <a:xfrm>
            <a:off x="952200" y="408600"/>
            <a:ext cx="5702760" cy="774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r>
              <a:rPr lang="en-US" sz="4800" dirty="0">
                <a:solidFill>
                  <a:srgbClr val="FFC000"/>
                </a:solidFill>
              </a:rPr>
              <a:t>Author &amp; Purpose</a:t>
            </a:r>
          </a:p>
        </p:txBody>
      </p:sp>
      <p:sp>
        <p:nvSpPr>
          <p:cNvPr id="210" name="CustomShape 3"/>
          <p:cNvSpPr/>
          <p:nvPr/>
        </p:nvSpPr>
        <p:spPr>
          <a:xfrm>
            <a:off x="304800" y="1479240"/>
            <a:ext cx="8534400" cy="507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lvl="0"/>
            <a:r>
              <a:rPr lang="en-US" sz="2000" b="1" dirty="0">
                <a:latin typeface="Arial" panose="020B0604020202020204" pitchFamily="34" charset="0"/>
                <a:cs typeface="Arial" panose="020B0604020202020204" pitchFamily="34" charset="0"/>
              </a:rPr>
              <a:t>Jewish tradition has Ezra as the author.  Like Samuel and Kings, 1 &amp; 2 Chronicles were originally one book.  The Hebrew title, </a:t>
            </a:r>
            <a:r>
              <a:rPr lang="en-US" sz="2000" b="1" i="1" dirty="0" err="1">
                <a:latin typeface="Arial" panose="020B0604020202020204" pitchFamily="34" charset="0"/>
                <a:cs typeface="Arial" panose="020B0604020202020204" pitchFamily="34" charset="0"/>
              </a:rPr>
              <a:t>dibre</a:t>
            </a:r>
            <a:r>
              <a:rPr lang="en-US" sz="2000" b="1" i="1" dirty="0">
                <a:latin typeface="Arial" panose="020B0604020202020204" pitchFamily="34" charset="0"/>
                <a:cs typeface="Arial" panose="020B0604020202020204" pitchFamily="34" charset="0"/>
              </a:rPr>
              <a:t> </a:t>
            </a:r>
            <a:r>
              <a:rPr lang="en-US" sz="2000" b="1" i="1" dirty="0" err="1">
                <a:latin typeface="Arial" panose="020B0604020202020204" pitchFamily="34" charset="0"/>
                <a:cs typeface="Arial" panose="020B0604020202020204" pitchFamily="34" charset="0"/>
              </a:rPr>
              <a:t>hayyamim</a:t>
            </a:r>
            <a:r>
              <a:rPr lang="en-US" sz="2000" b="1" i="1" dirty="0">
                <a:latin typeface="Arial" panose="020B0604020202020204" pitchFamily="34" charset="0"/>
                <a:cs typeface="Arial" panose="020B0604020202020204" pitchFamily="34" charset="0"/>
              </a:rPr>
              <a:t>, </a:t>
            </a:r>
            <a:r>
              <a:rPr lang="en-US" sz="2000" b="1" dirty="0">
                <a:latin typeface="Arial" panose="020B0604020202020204" pitchFamily="34" charset="0"/>
                <a:cs typeface="Arial" panose="020B0604020202020204" pitchFamily="34" charset="0"/>
              </a:rPr>
              <a:t>means “the annals of the days &amp; years.”  In our present day Bible, Chronicles precedes the books of Ezra and Nehemiah that continue their story.</a:t>
            </a:r>
          </a:p>
          <a:p>
            <a:pPr lvl="0"/>
            <a:endParaRPr lang="en-US" sz="1400" b="1" dirty="0">
              <a:latin typeface="Arial" panose="020B0604020202020204" pitchFamily="34" charset="0"/>
              <a:cs typeface="Arial" panose="020B0604020202020204" pitchFamily="34" charset="0"/>
            </a:endParaRPr>
          </a:p>
          <a:p>
            <a:pPr lvl="0"/>
            <a:r>
              <a:rPr lang="en-US" sz="2000" b="1" dirty="0">
                <a:latin typeface="Arial" panose="020B0604020202020204" pitchFamily="34" charset="0"/>
                <a:cs typeface="Arial" panose="020B0604020202020204" pitchFamily="34" charset="0"/>
              </a:rPr>
              <a:t>Chronicles speaks to the Jews who had returned to their home land after the Babylonian exile.   As they were written, the temple (Ezra) and city walls (Nehemiah) had been rebuilt and the Jews were attempting to restore their relationship with God.  </a:t>
            </a:r>
          </a:p>
          <a:p>
            <a:pPr lvl="0"/>
            <a:endParaRPr lang="en-US" sz="1400" b="1" dirty="0">
              <a:latin typeface="Arial" panose="020B0604020202020204" pitchFamily="34" charset="0"/>
              <a:cs typeface="Arial" panose="020B0604020202020204" pitchFamily="34" charset="0"/>
            </a:endParaRPr>
          </a:p>
          <a:p>
            <a:pPr lvl="0"/>
            <a:r>
              <a:rPr lang="en-US" sz="2000" b="1" dirty="0">
                <a:latin typeface="Arial" panose="020B0604020202020204" pitchFamily="34" charset="0"/>
                <a:cs typeface="Arial" panose="020B0604020202020204" pitchFamily="34" charset="0"/>
              </a:rPr>
              <a:t>The emphasis is on the southern tribes of Judah; Israel is little mentioned.  Of the 27 chapters dealing with Judah’s kings in 2 Chronicles, 19 are devoted to the eight good kings.</a:t>
            </a:r>
          </a:p>
          <a:p>
            <a:pPr lvl="0"/>
            <a:endParaRPr lang="en-US" sz="1400" b="1" dirty="0">
              <a:latin typeface="Arial" panose="020B0604020202020204" pitchFamily="34" charset="0"/>
              <a:cs typeface="Arial" panose="020B0604020202020204" pitchFamily="34" charset="0"/>
            </a:endParaRPr>
          </a:p>
          <a:p>
            <a:pPr lvl="0"/>
            <a:r>
              <a:rPr lang="en-US" sz="2000" b="1" dirty="0">
                <a:latin typeface="Arial" panose="020B0604020202020204" pitchFamily="34" charset="0"/>
                <a:cs typeface="Arial" panose="020B0604020202020204" pitchFamily="34" charset="0"/>
              </a:rPr>
              <a:t>In writing his perspective on the Jews history, the Chronicler sought to encourage the people that God was still with them.  </a:t>
            </a:r>
          </a:p>
          <a:p>
            <a:pPr>
              <a:lnSpc>
                <a:spcPct val="100000"/>
              </a:lnSpc>
            </a:pPr>
            <a:endParaRPr lang="en-US" sz="2200" b="1" strike="noStrike" spc="-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1823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1 &amp; 2 Chronicles</a:t>
            </a:r>
          </a:p>
        </p:txBody>
      </p:sp>
      <p:sp>
        <p:nvSpPr>
          <p:cNvPr id="3" name="Content Placeholder 2"/>
          <p:cNvSpPr>
            <a:spLocks noGrp="1"/>
          </p:cNvSpPr>
          <p:nvPr>
            <p:ph idx="1"/>
          </p:nvPr>
        </p:nvSpPr>
        <p:spPr>
          <a:xfrm>
            <a:off x="762000" y="14478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From God's Masterwork - Swindoll</a:t>
            </a:r>
          </a:p>
        </p:txBody>
      </p:sp>
      <p:cxnSp>
        <p:nvCxnSpPr>
          <p:cNvPr id="5" name="Straight Connector 4"/>
          <p:cNvCxnSpPr/>
          <p:nvPr/>
        </p:nvCxnSpPr>
        <p:spPr>
          <a:xfrm rot="5400000">
            <a:off x="190500" y="2628900"/>
            <a:ext cx="2438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124700" y="2628900"/>
            <a:ext cx="25908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295400" y="4038600"/>
            <a:ext cx="7010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114300" y="5143500"/>
            <a:ext cx="2362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0" y="44196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124700" y="5143500"/>
            <a:ext cx="2362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295400" y="6324600"/>
            <a:ext cx="70104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4724400"/>
            <a:ext cx="8305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0" y="50292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4864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0" y="57912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78" name="TextBox 77"/>
          <p:cNvSpPr txBox="1"/>
          <p:nvPr/>
        </p:nvSpPr>
        <p:spPr>
          <a:xfrm>
            <a:off x="1447800" y="4114800"/>
            <a:ext cx="1524000" cy="369332"/>
          </a:xfrm>
          <a:prstGeom prst="rect">
            <a:avLst/>
          </a:prstGeom>
          <a:noFill/>
        </p:spPr>
        <p:txBody>
          <a:bodyPr wrap="square" rtlCol="0">
            <a:spAutoFit/>
          </a:bodyPr>
          <a:lstStyle/>
          <a:p>
            <a:r>
              <a:rPr lang="en-US" b="1" dirty="0"/>
              <a:t> </a:t>
            </a:r>
          </a:p>
        </p:txBody>
      </p:sp>
      <p:sp>
        <p:nvSpPr>
          <p:cNvPr id="84" name="TextBox 83"/>
          <p:cNvSpPr txBox="1"/>
          <p:nvPr/>
        </p:nvSpPr>
        <p:spPr>
          <a:xfrm>
            <a:off x="1219200" y="4038600"/>
            <a:ext cx="2438400" cy="369332"/>
          </a:xfrm>
          <a:prstGeom prst="rect">
            <a:avLst/>
          </a:prstGeom>
          <a:noFill/>
        </p:spPr>
        <p:txBody>
          <a:bodyPr wrap="square" rtlCol="0">
            <a:spAutoFit/>
          </a:bodyPr>
          <a:lstStyle/>
          <a:p>
            <a:r>
              <a:rPr lang="en-US" b="1" dirty="0"/>
              <a:t>    </a:t>
            </a:r>
          </a:p>
        </p:txBody>
      </p:sp>
      <p:sp>
        <p:nvSpPr>
          <p:cNvPr id="85" name="TextBox 84"/>
          <p:cNvSpPr txBox="1"/>
          <p:nvPr/>
        </p:nvSpPr>
        <p:spPr>
          <a:xfrm>
            <a:off x="3352800" y="4648200"/>
            <a:ext cx="2362200" cy="381000"/>
          </a:xfrm>
          <a:prstGeom prst="rect">
            <a:avLst/>
          </a:prstGeom>
          <a:noFill/>
        </p:spPr>
        <p:txBody>
          <a:bodyPr wrap="square" rtlCol="0">
            <a:spAutoFit/>
          </a:bodyPr>
          <a:lstStyle/>
          <a:p>
            <a:pPr algn="ctr"/>
            <a:r>
              <a:rPr lang="en-US" b="1" dirty="0"/>
              <a:t> </a:t>
            </a:r>
          </a:p>
        </p:txBody>
      </p:sp>
      <p:sp>
        <p:nvSpPr>
          <p:cNvPr id="86" name="TextBox 85"/>
          <p:cNvSpPr txBox="1"/>
          <p:nvPr/>
        </p:nvSpPr>
        <p:spPr>
          <a:xfrm>
            <a:off x="3276600" y="5105400"/>
            <a:ext cx="2590800" cy="369332"/>
          </a:xfrm>
          <a:prstGeom prst="rect">
            <a:avLst/>
          </a:prstGeom>
          <a:noFill/>
        </p:spPr>
        <p:txBody>
          <a:bodyPr wrap="square" rtlCol="0">
            <a:spAutoFit/>
          </a:bodyPr>
          <a:lstStyle/>
          <a:p>
            <a:pPr algn="ctr"/>
            <a:r>
              <a:rPr lang="en-US" b="1" dirty="0"/>
              <a:t>  </a:t>
            </a:r>
          </a:p>
        </p:txBody>
      </p:sp>
      <p:sp>
        <p:nvSpPr>
          <p:cNvPr id="95" name="TextBox 94"/>
          <p:cNvSpPr txBox="1"/>
          <p:nvPr/>
        </p:nvSpPr>
        <p:spPr>
          <a:xfrm>
            <a:off x="0" y="4038599"/>
            <a:ext cx="1066800" cy="338554"/>
          </a:xfrm>
          <a:prstGeom prst="rect">
            <a:avLst/>
          </a:prstGeom>
          <a:noFill/>
        </p:spPr>
        <p:txBody>
          <a:bodyPr wrap="square" rtlCol="0">
            <a:spAutoFit/>
          </a:bodyPr>
          <a:lstStyle/>
          <a:p>
            <a:r>
              <a:rPr lang="en-US" sz="1400" b="1" i="1" dirty="0"/>
              <a:t> </a:t>
            </a:r>
            <a:r>
              <a:rPr lang="en-US" sz="1600" b="1" i="1" dirty="0"/>
              <a:t>Process</a:t>
            </a:r>
          </a:p>
        </p:txBody>
      </p:sp>
      <p:sp>
        <p:nvSpPr>
          <p:cNvPr id="96" name="TextBox 95"/>
          <p:cNvSpPr txBox="1"/>
          <p:nvPr/>
        </p:nvSpPr>
        <p:spPr>
          <a:xfrm>
            <a:off x="0" y="4419600"/>
            <a:ext cx="1295400" cy="338554"/>
          </a:xfrm>
          <a:prstGeom prst="rect">
            <a:avLst/>
          </a:prstGeom>
          <a:noFill/>
        </p:spPr>
        <p:txBody>
          <a:bodyPr wrap="square" rtlCol="0">
            <a:spAutoFit/>
          </a:bodyPr>
          <a:lstStyle/>
          <a:p>
            <a:r>
              <a:rPr lang="en-US" sz="1400" b="1" i="1" dirty="0"/>
              <a:t> </a:t>
            </a:r>
            <a:r>
              <a:rPr lang="en-US" sz="1600" b="1" i="1" dirty="0"/>
              <a:t>Emphasis</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Unifying Theme</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Key Passages</a:t>
            </a:r>
          </a:p>
        </p:txBody>
      </p:sp>
      <p:cxnSp>
        <p:nvCxnSpPr>
          <p:cNvPr id="45" name="Straight Connector 44"/>
          <p:cNvCxnSpPr/>
          <p:nvPr/>
        </p:nvCxnSpPr>
        <p:spPr>
          <a:xfrm rot="5400000">
            <a:off x="5676900" y="3009900"/>
            <a:ext cx="1752600" cy="1524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2971800" y="3124200"/>
            <a:ext cx="1676400" cy="1524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66" name="TextBox 65"/>
          <p:cNvSpPr txBox="1"/>
          <p:nvPr/>
        </p:nvSpPr>
        <p:spPr>
          <a:xfrm>
            <a:off x="1447800" y="3429000"/>
            <a:ext cx="1396766" cy="584775"/>
          </a:xfrm>
          <a:prstGeom prst="rect">
            <a:avLst/>
          </a:prstGeom>
          <a:noFill/>
        </p:spPr>
        <p:txBody>
          <a:bodyPr wrap="square" rtlCol="0">
            <a:spAutoFit/>
          </a:bodyPr>
          <a:lstStyle/>
          <a:p>
            <a:r>
              <a:rPr lang="en-US" sz="1600" dirty="0"/>
              <a:t>Chapters </a:t>
            </a:r>
          </a:p>
          <a:p>
            <a:r>
              <a:rPr lang="en-US" sz="1600" dirty="0"/>
              <a:t>     1-9</a:t>
            </a:r>
          </a:p>
        </p:txBody>
      </p:sp>
      <p:sp>
        <p:nvSpPr>
          <p:cNvPr id="72" name="TextBox 71"/>
          <p:cNvSpPr txBox="1"/>
          <p:nvPr/>
        </p:nvSpPr>
        <p:spPr>
          <a:xfrm>
            <a:off x="3886201" y="3429000"/>
            <a:ext cx="1143000" cy="584775"/>
          </a:xfrm>
          <a:prstGeom prst="rect">
            <a:avLst/>
          </a:prstGeom>
          <a:noFill/>
        </p:spPr>
        <p:txBody>
          <a:bodyPr wrap="square" rtlCol="0">
            <a:spAutoFit/>
          </a:bodyPr>
          <a:lstStyle/>
          <a:p>
            <a:r>
              <a:rPr lang="en-US" sz="1600" dirty="0"/>
              <a:t>Chapters </a:t>
            </a:r>
          </a:p>
          <a:p>
            <a:r>
              <a:rPr lang="en-US" sz="1600" dirty="0"/>
              <a:t>     11-29</a:t>
            </a:r>
          </a:p>
        </p:txBody>
      </p:sp>
      <p:sp>
        <p:nvSpPr>
          <p:cNvPr id="83" name="TextBox 82"/>
          <p:cNvSpPr txBox="1"/>
          <p:nvPr/>
        </p:nvSpPr>
        <p:spPr>
          <a:xfrm rot="10800000" flipV="1">
            <a:off x="0" y="5791200"/>
            <a:ext cx="1219200" cy="523220"/>
          </a:xfrm>
          <a:prstGeom prst="rect">
            <a:avLst/>
          </a:prstGeom>
          <a:noFill/>
        </p:spPr>
        <p:txBody>
          <a:bodyPr wrap="square" rtlCol="0">
            <a:spAutoFit/>
          </a:bodyPr>
          <a:lstStyle/>
          <a:p>
            <a:r>
              <a:rPr lang="en-US" sz="1400" b="1" i="1" dirty="0"/>
              <a:t> Christ in </a:t>
            </a:r>
          </a:p>
          <a:p>
            <a:r>
              <a:rPr lang="en-US" sz="1400" b="1" i="1" dirty="0"/>
              <a:t>Chronicles</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cxnSp>
        <p:nvCxnSpPr>
          <p:cNvPr id="61" name="Straight Connector 60"/>
          <p:cNvCxnSpPr/>
          <p:nvPr/>
        </p:nvCxnSpPr>
        <p:spPr>
          <a:xfrm rot="5400000">
            <a:off x="1828800" y="3048000"/>
            <a:ext cx="1676400" cy="1524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3886200" y="2667000"/>
            <a:ext cx="2514600" cy="2286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0" y="4724400"/>
            <a:ext cx="1676400" cy="369332"/>
          </a:xfrm>
          <a:prstGeom prst="rect">
            <a:avLst/>
          </a:prstGeom>
          <a:noFill/>
        </p:spPr>
        <p:txBody>
          <a:bodyPr wrap="square" rtlCol="0">
            <a:spAutoFit/>
          </a:bodyPr>
          <a:lstStyle/>
          <a:p>
            <a:r>
              <a:rPr lang="en-US" sz="1600" b="1" i="1" dirty="0"/>
              <a:t>History</a:t>
            </a:r>
            <a:r>
              <a:rPr lang="en-US" b="1" i="1" dirty="0"/>
              <a:t> </a:t>
            </a:r>
          </a:p>
        </p:txBody>
      </p:sp>
      <p:sp>
        <p:nvSpPr>
          <p:cNvPr id="115" name="TextBox 114"/>
          <p:cNvSpPr txBox="1"/>
          <p:nvPr/>
        </p:nvSpPr>
        <p:spPr>
          <a:xfrm>
            <a:off x="2743200" y="3429000"/>
            <a:ext cx="1246943" cy="584775"/>
          </a:xfrm>
          <a:prstGeom prst="rect">
            <a:avLst/>
          </a:prstGeom>
          <a:noFill/>
        </p:spPr>
        <p:txBody>
          <a:bodyPr wrap="square" rtlCol="0">
            <a:spAutoFit/>
          </a:bodyPr>
          <a:lstStyle/>
          <a:p>
            <a:r>
              <a:rPr lang="en-US" sz="1600" dirty="0"/>
              <a:t>Chapter</a:t>
            </a:r>
          </a:p>
          <a:p>
            <a:r>
              <a:rPr lang="en-US" sz="1600" dirty="0"/>
              <a:t>      10</a:t>
            </a:r>
          </a:p>
        </p:txBody>
      </p:sp>
      <p:sp>
        <p:nvSpPr>
          <p:cNvPr id="118" name="TextBox 117"/>
          <p:cNvSpPr txBox="1"/>
          <p:nvPr/>
        </p:nvSpPr>
        <p:spPr>
          <a:xfrm>
            <a:off x="5105400" y="3429000"/>
            <a:ext cx="1330299" cy="584775"/>
          </a:xfrm>
          <a:prstGeom prst="rect">
            <a:avLst/>
          </a:prstGeom>
          <a:noFill/>
        </p:spPr>
        <p:txBody>
          <a:bodyPr wrap="square" rtlCol="0">
            <a:spAutoFit/>
          </a:bodyPr>
          <a:lstStyle/>
          <a:p>
            <a:r>
              <a:rPr lang="en-US" sz="1600" dirty="0"/>
              <a:t>    Chapters</a:t>
            </a:r>
          </a:p>
          <a:p>
            <a:r>
              <a:rPr lang="en-US" sz="1600" dirty="0"/>
              <a:t>           1-9</a:t>
            </a:r>
          </a:p>
        </p:txBody>
      </p:sp>
      <p:sp>
        <p:nvSpPr>
          <p:cNvPr id="120" name="TextBox 119"/>
          <p:cNvSpPr txBox="1"/>
          <p:nvPr/>
        </p:nvSpPr>
        <p:spPr>
          <a:xfrm>
            <a:off x="6705600" y="3429000"/>
            <a:ext cx="1472966" cy="584775"/>
          </a:xfrm>
          <a:prstGeom prst="rect">
            <a:avLst/>
          </a:prstGeom>
          <a:noFill/>
        </p:spPr>
        <p:txBody>
          <a:bodyPr wrap="square" rtlCol="0">
            <a:spAutoFit/>
          </a:bodyPr>
          <a:lstStyle/>
          <a:p>
            <a:r>
              <a:rPr lang="en-US" sz="1600" dirty="0"/>
              <a:t>     Chapters </a:t>
            </a:r>
          </a:p>
          <a:p>
            <a:r>
              <a:rPr lang="en-US" sz="1600" dirty="0"/>
              <a:t>         10-36</a:t>
            </a:r>
          </a:p>
        </p:txBody>
      </p:sp>
      <p:sp>
        <p:nvSpPr>
          <p:cNvPr id="132" name="TextBox 131"/>
          <p:cNvSpPr txBox="1"/>
          <p:nvPr/>
        </p:nvSpPr>
        <p:spPr>
          <a:xfrm>
            <a:off x="1676400" y="4038600"/>
            <a:ext cx="2514600" cy="369332"/>
          </a:xfrm>
          <a:prstGeom prst="rect">
            <a:avLst/>
          </a:prstGeom>
          <a:noFill/>
        </p:spPr>
        <p:txBody>
          <a:bodyPr wrap="square" rtlCol="0">
            <a:spAutoFit/>
          </a:bodyPr>
          <a:lstStyle/>
          <a:p>
            <a:r>
              <a:rPr lang="en-US" dirty="0"/>
              <a:t>          Little made great</a:t>
            </a:r>
          </a:p>
        </p:txBody>
      </p:sp>
      <p:cxnSp>
        <p:nvCxnSpPr>
          <p:cNvPr id="141" name="Straight Connector 140"/>
          <p:cNvCxnSpPr/>
          <p:nvPr/>
        </p:nvCxnSpPr>
        <p:spPr>
          <a:xfrm rot="5400000">
            <a:off x="4229100" y="4533900"/>
            <a:ext cx="9906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4" name="TextBox 143"/>
          <p:cNvSpPr txBox="1"/>
          <p:nvPr/>
        </p:nvSpPr>
        <p:spPr>
          <a:xfrm>
            <a:off x="5105400" y="4038600"/>
            <a:ext cx="2819400" cy="369332"/>
          </a:xfrm>
          <a:prstGeom prst="rect">
            <a:avLst/>
          </a:prstGeom>
          <a:noFill/>
        </p:spPr>
        <p:txBody>
          <a:bodyPr wrap="square" rtlCol="0">
            <a:spAutoFit/>
          </a:bodyPr>
          <a:lstStyle/>
          <a:p>
            <a:r>
              <a:rPr lang="en-US" dirty="0"/>
              <a:t>      Great becoming little</a:t>
            </a:r>
          </a:p>
        </p:txBody>
      </p:sp>
      <p:sp>
        <p:nvSpPr>
          <p:cNvPr id="145" name="TextBox 144"/>
          <p:cNvSpPr txBox="1"/>
          <p:nvPr/>
        </p:nvSpPr>
        <p:spPr>
          <a:xfrm>
            <a:off x="1600200" y="1524000"/>
            <a:ext cx="3505200" cy="646331"/>
          </a:xfrm>
          <a:prstGeom prst="rect">
            <a:avLst/>
          </a:prstGeom>
          <a:noFill/>
        </p:spPr>
        <p:txBody>
          <a:bodyPr wrap="square" rtlCol="0">
            <a:spAutoFit/>
          </a:bodyPr>
          <a:lstStyle/>
          <a:p>
            <a:r>
              <a:rPr lang="en-US" b="1" dirty="0"/>
              <a:t>                       1 Chronicles</a:t>
            </a:r>
            <a:br>
              <a:rPr lang="en-US" b="1" dirty="0"/>
            </a:br>
            <a:r>
              <a:rPr lang="en-US" b="1" dirty="0"/>
              <a:t>                    </a:t>
            </a:r>
            <a:r>
              <a:rPr lang="en-US" b="1" i="1" dirty="0"/>
              <a:t>God’s View: Chosen </a:t>
            </a:r>
          </a:p>
        </p:txBody>
      </p:sp>
      <p:sp>
        <p:nvSpPr>
          <p:cNvPr id="146" name="TextBox 145"/>
          <p:cNvSpPr txBox="1"/>
          <p:nvPr/>
        </p:nvSpPr>
        <p:spPr>
          <a:xfrm>
            <a:off x="5562600" y="1524000"/>
            <a:ext cx="2286000" cy="923330"/>
          </a:xfrm>
          <a:prstGeom prst="rect">
            <a:avLst/>
          </a:prstGeom>
          <a:noFill/>
        </p:spPr>
        <p:txBody>
          <a:bodyPr wrap="square" rtlCol="0">
            <a:spAutoFit/>
          </a:bodyPr>
          <a:lstStyle/>
          <a:p>
            <a:r>
              <a:rPr lang="en-US" b="1" i="1" dirty="0"/>
              <a:t>        2 Chronicles</a:t>
            </a:r>
          </a:p>
          <a:p>
            <a:r>
              <a:rPr lang="en-US" b="1" i="1" dirty="0"/>
              <a:t>    …and Preserved</a:t>
            </a:r>
          </a:p>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Consecrated</a:t>
            </a:r>
          </a:p>
        </p:txBody>
      </p:sp>
      <p:sp>
        <p:nvSpPr>
          <p:cNvPr id="148" name="TextBox 147"/>
          <p:cNvSpPr txBox="1"/>
          <p:nvPr/>
        </p:nvSpPr>
        <p:spPr>
          <a:xfrm rot="283774">
            <a:off x="8369963" y="1450494"/>
            <a:ext cx="461665" cy="2050393"/>
          </a:xfrm>
          <a:prstGeom prst="rect">
            <a:avLst/>
          </a:prstGeom>
          <a:noFill/>
        </p:spPr>
        <p:txBody>
          <a:bodyPr vert="vert270" wrap="square" rtlCol="0">
            <a:spAutoFit/>
          </a:bodyPr>
          <a:lstStyle/>
          <a:p>
            <a:r>
              <a:rPr lang="en-US" dirty="0"/>
              <a:t>Restoration</a:t>
            </a:r>
          </a:p>
        </p:txBody>
      </p:sp>
      <p:sp>
        <p:nvSpPr>
          <p:cNvPr id="149" name="TextBox 148"/>
          <p:cNvSpPr txBox="1"/>
          <p:nvPr/>
        </p:nvSpPr>
        <p:spPr>
          <a:xfrm>
            <a:off x="1447800" y="2057400"/>
            <a:ext cx="1593076" cy="338554"/>
          </a:xfrm>
          <a:prstGeom prst="rect">
            <a:avLst/>
          </a:prstGeom>
          <a:noFill/>
        </p:spPr>
        <p:txBody>
          <a:bodyPr wrap="square" rtlCol="0">
            <a:spAutoFit/>
          </a:bodyPr>
          <a:lstStyle/>
          <a:p>
            <a:r>
              <a:rPr lang="en-US" sz="1600" dirty="0"/>
              <a:t>Genealogies</a:t>
            </a:r>
          </a:p>
        </p:txBody>
      </p:sp>
      <p:sp>
        <p:nvSpPr>
          <p:cNvPr id="150" name="TextBox 149"/>
          <p:cNvSpPr txBox="1"/>
          <p:nvPr/>
        </p:nvSpPr>
        <p:spPr>
          <a:xfrm>
            <a:off x="2971800" y="2057400"/>
            <a:ext cx="762000" cy="584775"/>
          </a:xfrm>
          <a:prstGeom prst="rect">
            <a:avLst/>
          </a:prstGeom>
          <a:noFill/>
        </p:spPr>
        <p:txBody>
          <a:bodyPr wrap="square" rtlCol="0">
            <a:spAutoFit/>
          </a:bodyPr>
          <a:lstStyle/>
          <a:p>
            <a:r>
              <a:rPr lang="en-US" sz="1600" dirty="0"/>
              <a:t>Saul’s</a:t>
            </a:r>
          </a:p>
          <a:p>
            <a:r>
              <a:rPr lang="en-US" sz="1600" dirty="0"/>
              <a:t>Death</a:t>
            </a:r>
          </a:p>
        </p:txBody>
      </p:sp>
      <p:sp>
        <p:nvSpPr>
          <p:cNvPr id="151" name="TextBox 150"/>
          <p:cNvSpPr txBox="1"/>
          <p:nvPr/>
        </p:nvSpPr>
        <p:spPr>
          <a:xfrm>
            <a:off x="3886200" y="2057400"/>
            <a:ext cx="1447800" cy="584775"/>
          </a:xfrm>
          <a:prstGeom prst="rect">
            <a:avLst/>
          </a:prstGeom>
          <a:noFill/>
        </p:spPr>
        <p:txBody>
          <a:bodyPr wrap="square" rtlCol="0">
            <a:spAutoFit/>
          </a:bodyPr>
          <a:lstStyle/>
          <a:p>
            <a:r>
              <a:rPr lang="en-US" sz="1600" dirty="0"/>
              <a:t>David &amp; the       </a:t>
            </a:r>
            <a:br>
              <a:rPr lang="en-US" sz="1600" dirty="0"/>
            </a:br>
            <a:r>
              <a:rPr lang="en-US" sz="1600" dirty="0"/>
              <a:t>    Temple</a:t>
            </a:r>
          </a:p>
        </p:txBody>
      </p:sp>
      <p:sp>
        <p:nvSpPr>
          <p:cNvPr id="153" name="TextBox 152"/>
          <p:cNvSpPr txBox="1"/>
          <p:nvPr/>
        </p:nvSpPr>
        <p:spPr>
          <a:xfrm>
            <a:off x="5334000" y="2057400"/>
            <a:ext cx="1066800" cy="584775"/>
          </a:xfrm>
          <a:prstGeom prst="rect">
            <a:avLst/>
          </a:prstGeom>
          <a:noFill/>
        </p:spPr>
        <p:txBody>
          <a:bodyPr wrap="square" rtlCol="0">
            <a:spAutoFit/>
          </a:bodyPr>
          <a:lstStyle/>
          <a:p>
            <a:r>
              <a:rPr lang="en-US" sz="1600" dirty="0"/>
              <a:t>Solomon</a:t>
            </a:r>
          </a:p>
          <a:p>
            <a:r>
              <a:rPr lang="en-US" sz="1600" dirty="0"/>
              <a:t>  the King</a:t>
            </a:r>
          </a:p>
        </p:txBody>
      </p:sp>
      <p:sp>
        <p:nvSpPr>
          <p:cNvPr id="155" name="TextBox 154"/>
          <p:cNvSpPr txBox="1"/>
          <p:nvPr/>
        </p:nvSpPr>
        <p:spPr>
          <a:xfrm>
            <a:off x="6629400" y="2057400"/>
            <a:ext cx="1600200" cy="584775"/>
          </a:xfrm>
          <a:prstGeom prst="rect">
            <a:avLst/>
          </a:prstGeom>
          <a:noFill/>
        </p:spPr>
        <p:txBody>
          <a:bodyPr wrap="square" rtlCol="0">
            <a:spAutoFit/>
          </a:bodyPr>
          <a:lstStyle/>
          <a:p>
            <a:r>
              <a:rPr lang="en-US" sz="1600" dirty="0"/>
              <a:t>          Judah</a:t>
            </a:r>
          </a:p>
          <a:p>
            <a:r>
              <a:rPr lang="en-US" sz="1600" dirty="0"/>
              <a:t>      The Nation</a:t>
            </a:r>
          </a:p>
        </p:txBody>
      </p:sp>
      <p:cxnSp>
        <p:nvCxnSpPr>
          <p:cNvPr id="157" name="Straight Arrow Connector 156"/>
          <p:cNvCxnSpPr/>
          <p:nvPr/>
        </p:nvCxnSpPr>
        <p:spPr>
          <a:xfrm flipV="1">
            <a:off x="5105400" y="2743200"/>
            <a:ext cx="1447800" cy="6858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59" name="Straight Arrow Connector 158"/>
          <p:cNvCxnSpPr/>
          <p:nvPr/>
        </p:nvCxnSpPr>
        <p:spPr>
          <a:xfrm rot="16200000" flipH="1">
            <a:off x="6553200" y="2895600"/>
            <a:ext cx="381000" cy="228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61" name="Straight Arrow Connector 160"/>
          <p:cNvCxnSpPr/>
          <p:nvPr/>
        </p:nvCxnSpPr>
        <p:spPr>
          <a:xfrm rot="5400000" flipH="1" flipV="1">
            <a:off x="6743700" y="2857500"/>
            <a:ext cx="381000" cy="1524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63" name="Straight Arrow Connector 162"/>
          <p:cNvCxnSpPr/>
          <p:nvPr/>
        </p:nvCxnSpPr>
        <p:spPr>
          <a:xfrm rot="16200000" flipH="1">
            <a:off x="6934200" y="2895600"/>
            <a:ext cx="381000" cy="228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66" name="Straight Arrow Connector 165"/>
          <p:cNvCxnSpPr/>
          <p:nvPr/>
        </p:nvCxnSpPr>
        <p:spPr>
          <a:xfrm rot="5400000" flipH="1" flipV="1">
            <a:off x="7124700" y="2857500"/>
            <a:ext cx="381000" cy="1524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69" name="Straight Arrow Connector 168"/>
          <p:cNvCxnSpPr/>
          <p:nvPr/>
        </p:nvCxnSpPr>
        <p:spPr>
          <a:xfrm rot="16200000" flipH="1">
            <a:off x="7277100" y="2933700"/>
            <a:ext cx="381000" cy="1524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71" name="Straight Arrow Connector 170"/>
          <p:cNvCxnSpPr/>
          <p:nvPr/>
        </p:nvCxnSpPr>
        <p:spPr>
          <a:xfrm rot="5400000" flipH="1" flipV="1">
            <a:off x="7467600" y="2819400"/>
            <a:ext cx="381000" cy="228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74" name="Straight Arrow Connector 173"/>
          <p:cNvCxnSpPr/>
          <p:nvPr/>
        </p:nvCxnSpPr>
        <p:spPr>
          <a:xfrm rot="16200000" flipH="1">
            <a:off x="7658100" y="2933700"/>
            <a:ext cx="381000" cy="1524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76" name="Straight Arrow Connector 175"/>
          <p:cNvCxnSpPr/>
          <p:nvPr/>
        </p:nvCxnSpPr>
        <p:spPr>
          <a:xfrm rot="5400000" flipH="1" flipV="1">
            <a:off x="7848600" y="2819400"/>
            <a:ext cx="381000" cy="228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79" name="Straight Arrow Connector 178"/>
          <p:cNvCxnSpPr/>
          <p:nvPr/>
        </p:nvCxnSpPr>
        <p:spPr>
          <a:xfrm rot="16200000" flipH="1">
            <a:off x="8077200" y="2895600"/>
            <a:ext cx="381000" cy="228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84" name="TextBox 183"/>
          <p:cNvSpPr txBox="1"/>
          <p:nvPr/>
        </p:nvSpPr>
        <p:spPr>
          <a:xfrm>
            <a:off x="6629400" y="2514600"/>
            <a:ext cx="1676400" cy="338554"/>
          </a:xfrm>
          <a:prstGeom prst="rect">
            <a:avLst/>
          </a:prstGeom>
          <a:noFill/>
        </p:spPr>
        <p:txBody>
          <a:bodyPr wrap="square" rtlCol="0">
            <a:spAutoFit/>
          </a:bodyPr>
          <a:lstStyle/>
          <a:p>
            <a:r>
              <a:rPr lang="en-US" sz="1600" dirty="0"/>
              <a:t>       REVIVAL</a:t>
            </a:r>
          </a:p>
        </p:txBody>
      </p:sp>
      <p:sp>
        <p:nvSpPr>
          <p:cNvPr id="185" name="TextBox 184"/>
          <p:cNvSpPr txBox="1"/>
          <p:nvPr/>
        </p:nvSpPr>
        <p:spPr>
          <a:xfrm>
            <a:off x="6781800" y="3124200"/>
            <a:ext cx="1295401" cy="338554"/>
          </a:xfrm>
          <a:prstGeom prst="rect">
            <a:avLst/>
          </a:prstGeom>
          <a:noFill/>
        </p:spPr>
        <p:txBody>
          <a:bodyPr wrap="square" rtlCol="0">
            <a:spAutoFit/>
          </a:bodyPr>
          <a:lstStyle/>
          <a:p>
            <a:r>
              <a:rPr lang="en-US" sz="1600" dirty="0"/>
              <a:t> REJECTION</a:t>
            </a:r>
          </a:p>
        </p:txBody>
      </p:sp>
      <p:sp>
        <p:nvSpPr>
          <p:cNvPr id="186" name="TextBox 185"/>
          <p:cNvSpPr txBox="1"/>
          <p:nvPr/>
        </p:nvSpPr>
        <p:spPr>
          <a:xfrm rot="20144100">
            <a:off x="5241594" y="2820133"/>
            <a:ext cx="1105514" cy="369332"/>
          </a:xfrm>
          <a:prstGeom prst="rect">
            <a:avLst/>
          </a:prstGeom>
          <a:noFill/>
        </p:spPr>
        <p:txBody>
          <a:bodyPr wrap="square" rtlCol="0">
            <a:spAutoFit/>
          </a:bodyPr>
          <a:lstStyle/>
          <a:p>
            <a:r>
              <a:rPr lang="en-US" dirty="0"/>
              <a:t>   Glory</a:t>
            </a:r>
          </a:p>
        </p:txBody>
      </p:sp>
      <p:sp>
        <p:nvSpPr>
          <p:cNvPr id="187" name="TextBox 186"/>
          <p:cNvSpPr txBox="1"/>
          <p:nvPr/>
        </p:nvSpPr>
        <p:spPr>
          <a:xfrm>
            <a:off x="1981200" y="4343400"/>
            <a:ext cx="2438400" cy="369332"/>
          </a:xfrm>
          <a:prstGeom prst="rect">
            <a:avLst/>
          </a:prstGeom>
          <a:noFill/>
        </p:spPr>
        <p:txBody>
          <a:bodyPr wrap="square" rtlCol="0">
            <a:spAutoFit/>
          </a:bodyPr>
          <a:lstStyle/>
          <a:p>
            <a:r>
              <a:rPr lang="en-US" dirty="0"/>
              <a:t>Personal determination</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National deterioration</a:t>
            </a:r>
          </a:p>
        </p:txBody>
      </p:sp>
      <p:sp>
        <p:nvSpPr>
          <p:cNvPr id="189" name="TextBox 188"/>
          <p:cNvSpPr txBox="1"/>
          <p:nvPr/>
        </p:nvSpPr>
        <p:spPr>
          <a:xfrm>
            <a:off x="1143000" y="4724400"/>
            <a:ext cx="3810000" cy="338554"/>
          </a:xfrm>
          <a:prstGeom prst="rect">
            <a:avLst/>
          </a:prstGeom>
          <a:noFill/>
        </p:spPr>
        <p:txBody>
          <a:bodyPr wrap="square" rtlCol="0">
            <a:spAutoFit/>
          </a:bodyPr>
          <a:lstStyle/>
          <a:p>
            <a:r>
              <a:rPr lang="en-US" sz="1600" dirty="0"/>
              <a:t>  Creation of world to creation of kingdom</a:t>
            </a:r>
          </a:p>
        </p:txBody>
      </p:sp>
      <p:sp>
        <p:nvSpPr>
          <p:cNvPr id="190" name="TextBox 189"/>
          <p:cNvSpPr txBox="1"/>
          <p:nvPr/>
        </p:nvSpPr>
        <p:spPr>
          <a:xfrm>
            <a:off x="4648200" y="4724400"/>
            <a:ext cx="3810000" cy="338554"/>
          </a:xfrm>
          <a:prstGeom prst="rect">
            <a:avLst/>
          </a:prstGeom>
          <a:noFill/>
        </p:spPr>
        <p:txBody>
          <a:bodyPr wrap="square" rtlCol="0">
            <a:spAutoFit/>
          </a:bodyPr>
          <a:lstStyle/>
          <a:p>
            <a:r>
              <a:rPr lang="en-US" sz="1400" dirty="0"/>
              <a:t> </a:t>
            </a:r>
            <a:r>
              <a:rPr lang="en-US" sz="1600" dirty="0"/>
              <a:t>Solomon’s temple to rebuilding of temple</a:t>
            </a:r>
          </a:p>
        </p:txBody>
      </p:sp>
      <p:sp>
        <p:nvSpPr>
          <p:cNvPr id="199" name="TextBox 198"/>
          <p:cNvSpPr txBox="1"/>
          <p:nvPr/>
        </p:nvSpPr>
        <p:spPr>
          <a:xfrm rot="10800000" flipV="1">
            <a:off x="1143000" y="4983685"/>
            <a:ext cx="7315200" cy="584775"/>
          </a:xfrm>
          <a:prstGeom prst="rect">
            <a:avLst/>
          </a:prstGeom>
          <a:noFill/>
        </p:spPr>
        <p:txBody>
          <a:bodyPr wrap="square" rtlCol="0">
            <a:spAutoFit/>
          </a:bodyPr>
          <a:lstStyle/>
          <a:p>
            <a:r>
              <a:rPr lang="en-US" sz="1400" dirty="0"/>
              <a:t>   </a:t>
            </a:r>
            <a:r>
              <a:rPr lang="en-US" sz="1600" dirty="0"/>
              <a:t>The temple---the structural state of the temple corresponds to the spiritual state of       </a:t>
            </a:r>
            <a:br>
              <a:rPr lang="en-US" sz="1600" dirty="0"/>
            </a:br>
            <a:r>
              <a:rPr lang="en-US" sz="1600" dirty="0"/>
              <a:t>   the people   </a:t>
            </a:r>
          </a:p>
        </p:txBody>
      </p:sp>
      <p:sp>
        <p:nvSpPr>
          <p:cNvPr id="200" name="TextBox 199"/>
          <p:cNvSpPr txBox="1"/>
          <p:nvPr/>
        </p:nvSpPr>
        <p:spPr>
          <a:xfrm>
            <a:off x="1828800" y="5410200"/>
            <a:ext cx="6019800" cy="369332"/>
          </a:xfrm>
          <a:prstGeom prst="rect">
            <a:avLst/>
          </a:prstGeom>
          <a:noFill/>
        </p:spPr>
        <p:txBody>
          <a:bodyPr wrap="square" rtlCol="0">
            <a:spAutoFit/>
          </a:bodyPr>
          <a:lstStyle/>
          <a:p>
            <a:r>
              <a:rPr lang="en-US" dirty="0"/>
              <a:t>                   1 Chr.17:29:10-13; 2 Chr. 7:12-22; 16:9</a:t>
            </a:r>
          </a:p>
        </p:txBody>
      </p:sp>
      <p:sp>
        <p:nvSpPr>
          <p:cNvPr id="202" name="TextBox 201"/>
          <p:cNvSpPr txBox="1"/>
          <p:nvPr/>
        </p:nvSpPr>
        <p:spPr>
          <a:xfrm>
            <a:off x="1371600" y="5791200"/>
            <a:ext cx="7010400" cy="523220"/>
          </a:xfrm>
          <a:prstGeom prst="rect">
            <a:avLst/>
          </a:prstGeom>
          <a:noFill/>
        </p:spPr>
        <p:txBody>
          <a:bodyPr wrap="square" rtlCol="0">
            <a:spAutoFit/>
          </a:bodyPr>
          <a:lstStyle/>
          <a:p>
            <a:r>
              <a:rPr lang="en-US" sz="1400" dirty="0"/>
              <a:t>Christ is foretold in the Davidic Covenant (1 Chr. 17) and prefigured in the idealized kings David and Solomon; also the ark and the temple typify Christ’s  power and presence with us. </a:t>
            </a:r>
          </a:p>
        </p:txBody>
      </p:sp>
      <p:sp>
        <p:nvSpPr>
          <p:cNvPr id="4" name="TextBox 3"/>
          <p:cNvSpPr txBox="1"/>
          <p:nvPr/>
        </p:nvSpPr>
        <p:spPr>
          <a:xfrm>
            <a:off x="471055" y="254169"/>
            <a:ext cx="1622307" cy="987623"/>
          </a:xfrm>
          <a:prstGeom prst="rect">
            <a:avLst/>
          </a:prstGeom>
          <a:solidFill>
            <a:schemeClr val="accent1"/>
          </a:solidFill>
        </p:spPr>
        <p:txBody>
          <a:bodyPr wrap="square" rtlCol="0">
            <a:spAutoFit/>
          </a:bodyPr>
          <a:lstStyle/>
          <a:p>
            <a:r>
              <a:rPr lang="en-US" dirty="0"/>
              <a:t>Completed </a:t>
            </a:r>
            <a:r>
              <a:rPr lang="en-US" sz="2000" dirty="0"/>
              <a:t>between</a:t>
            </a:r>
            <a:r>
              <a:rPr lang="en-US" dirty="0"/>
              <a:t> 450 and 400 BC</a:t>
            </a:r>
          </a:p>
        </p:txBody>
      </p:sp>
      <p:sp>
        <p:nvSpPr>
          <p:cNvPr id="6" name="TextBox 5"/>
          <p:cNvSpPr txBox="1"/>
          <p:nvPr/>
        </p:nvSpPr>
        <p:spPr>
          <a:xfrm>
            <a:off x="123226" y="1551575"/>
            <a:ext cx="1179298" cy="1815882"/>
          </a:xfrm>
          <a:prstGeom prst="rect">
            <a:avLst/>
          </a:prstGeom>
          <a:noFill/>
        </p:spPr>
        <p:txBody>
          <a:bodyPr wrap="square" rtlCol="0">
            <a:spAutoFit/>
          </a:bodyPr>
          <a:lstStyle/>
          <a:p>
            <a:r>
              <a:rPr lang="en-US" sz="1400" dirty="0"/>
              <a:t>Hebrew title, </a:t>
            </a:r>
            <a:r>
              <a:rPr lang="en-US" sz="1400" i="1" dirty="0" err="1"/>
              <a:t>dibre</a:t>
            </a:r>
            <a:r>
              <a:rPr lang="en-US" sz="1400" i="1" dirty="0"/>
              <a:t> </a:t>
            </a:r>
            <a:r>
              <a:rPr lang="en-US" sz="1400" i="1" dirty="0" err="1"/>
              <a:t>hayyamim</a:t>
            </a:r>
            <a:r>
              <a:rPr lang="en-US" sz="1400" i="1" dirty="0"/>
              <a:t>, </a:t>
            </a:r>
            <a:r>
              <a:rPr lang="en-US" sz="1400" dirty="0"/>
              <a:t>means “the events (or annals) of the days or years.”</a:t>
            </a:r>
          </a:p>
        </p:txBody>
      </p:sp>
      <p:sp>
        <p:nvSpPr>
          <p:cNvPr id="7" name="TextBox 6"/>
          <p:cNvSpPr txBox="1"/>
          <p:nvPr/>
        </p:nvSpPr>
        <p:spPr>
          <a:xfrm>
            <a:off x="7166832" y="579829"/>
            <a:ext cx="1519968" cy="400110"/>
          </a:xfrm>
          <a:prstGeom prst="rect">
            <a:avLst/>
          </a:prstGeom>
          <a:solidFill>
            <a:schemeClr val="accent1"/>
          </a:solidFill>
          <a:ln>
            <a:solidFill>
              <a:schemeClr val="accent1"/>
            </a:solidFill>
          </a:ln>
        </p:spPr>
        <p:txBody>
          <a:bodyPr wrap="none" rtlCol="0">
            <a:spAutoFit/>
          </a:bodyPr>
          <a:lstStyle/>
          <a:p>
            <a:r>
              <a:rPr lang="en-US" sz="2000" dirty="0"/>
              <a:t>Author</a:t>
            </a:r>
            <a:r>
              <a:rPr lang="en-US" dirty="0"/>
              <a:t> - Ezra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4B4AA-C4F9-1540-8532-D30786C0195D}"/>
              </a:ext>
            </a:extLst>
          </p:cNvPr>
          <p:cNvSpPr>
            <a:spLocks noGrp="1"/>
          </p:cNvSpPr>
          <p:nvPr>
            <p:ph type="title"/>
          </p:nvPr>
        </p:nvSpPr>
        <p:spPr/>
        <p:txBody>
          <a:bodyPr>
            <a:normAutofit/>
          </a:bodyPr>
          <a:lstStyle/>
          <a:p>
            <a:r>
              <a:rPr lang="en-US" sz="3200" dirty="0">
                <a:solidFill>
                  <a:schemeClr val="accent1"/>
                </a:solidFill>
              </a:rPr>
              <a:t>Who wrote the book?</a:t>
            </a:r>
          </a:p>
        </p:txBody>
      </p:sp>
      <p:sp>
        <p:nvSpPr>
          <p:cNvPr id="3" name="Content Placeholder 2">
            <a:extLst>
              <a:ext uri="{FF2B5EF4-FFF2-40B4-BE49-F238E27FC236}">
                <a16:creationId xmlns:a16="http://schemas.microsoft.com/office/drawing/2014/main" id="{FE0DFB63-8704-4449-AA89-E7D92471C1D3}"/>
              </a:ext>
            </a:extLst>
          </p:cNvPr>
          <p:cNvSpPr>
            <a:spLocks noGrp="1"/>
          </p:cNvSpPr>
          <p:nvPr>
            <p:ph idx="1"/>
          </p:nvPr>
        </p:nvSpPr>
        <p:spPr>
          <a:xfrm>
            <a:off x="200024" y="1408176"/>
            <a:ext cx="8791575" cy="5449824"/>
          </a:xfrm>
        </p:spPr>
        <p:txBody>
          <a:bodyPr>
            <a:normAutofit/>
          </a:bodyPr>
          <a:lstStyle/>
          <a:p>
            <a:pPr marL="89154" indent="0">
              <a:buNone/>
            </a:pPr>
            <a:r>
              <a:rPr lang="en-US" sz="2200" dirty="0"/>
              <a:t>“The chronicler,” as scholars have long referred to the author of this book, is anonymous.  Jewish tradition speculates that Ezra could have written 1 and 2 Chronicles, which—like Samuel and Kings—originally formed one work.  But nothing within the text provides a definitive clue as to the compiler of the material.</a:t>
            </a:r>
          </a:p>
          <a:p>
            <a:pPr marL="89154" indent="0">
              <a:buNone/>
            </a:pPr>
            <a:endParaRPr lang="en-US" sz="2200" dirty="0"/>
          </a:p>
          <a:p>
            <a:pPr marL="89154" indent="0">
              <a:buNone/>
            </a:pPr>
            <a:r>
              <a:rPr lang="en-US" sz="2200" dirty="0"/>
              <a:t>Several indications throughout the book reveal the author’s reliance on a variety of source materials—“annals,” “books,” and “records”—which are cited as dependable historical documentation.  Whoever the author was, he was a meticulous historian who carefully utilized official and unofficial documents.</a:t>
            </a:r>
          </a:p>
          <a:p>
            <a:pPr marL="89154" indent="0">
              <a:buNone/>
            </a:pPr>
            <a:endParaRPr lang="en-US" sz="2200" dirty="0"/>
          </a:p>
          <a:p>
            <a:pPr marL="89154" indent="0">
              <a:buNone/>
            </a:pPr>
            <a:endParaRPr lang="en-US" sz="2200" dirty="0"/>
          </a:p>
        </p:txBody>
      </p:sp>
    </p:spTree>
    <p:extLst>
      <p:ext uri="{BB962C8B-B14F-4D97-AF65-F5344CB8AC3E}">
        <p14:creationId xmlns:p14="http://schemas.microsoft.com/office/powerpoint/2010/main" val="2314448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35841-4102-EE47-A49A-F2FA31B26D0C}"/>
              </a:ext>
            </a:extLst>
          </p:cNvPr>
          <p:cNvSpPr>
            <a:spLocks noGrp="1"/>
          </p:cNvSpPr>
          <p:nvPr>
            <p:ph type="title"/>
          </p:nvPr>
        </p:nvSpPr>
        <p:spPr/>
        <p:txBody>
          <a:bodyPr>
            <a:normAutofit/>
          </a:bodyPr>
          <a:lstStyle/>
          <a:p>
            <a:r>
              <a:rPr lang="en-US" sz="3200" dirty="0">
                <a:solidFill>
                  <a:schemeClr val="accent1"/>
                </a:solidFill>
              </a:rPr>
              <a:t>Where are we?</a:t>
            </a:r>
          </a:p>
        </p:txBody>
      </p:sp>
      <p:sp>
        <p:nvSpPr>
          <p:cNvPr id="3" name="Content Placeholder 2">
            <a:extLst>
              <a:ext uri="{FF2B5EF4-FFF2-40B4-BE49-F238E27FC236}">
                <a16:creationId xmlns:a16="http://schemas.microsoft.com/office/drawing/2014/main" id="{0C7F3610-482F-F748-B19E-F6ABCFBA6B53}"/>
              </a:ext>
            </a:extLst>
          </p:cNvPr>
          <p:cNvSpPr>
            <a:spLocks noGrp="1"/>
          </p:cNvSpPr>
          <p:nvPr>
            <p:ph idx="1"/>
          </p:nvPr>
        </p:nvSpPr>
        <p:spPr/>
        <p:txBody>
          <a:bodyPr>
            <a:noAutofit/>
          </a:bodyPr>
          <a:lstStyle/>
          <a:p>
            <a:pPr marL="89154" indent="0">
              <a:buNone/>
            </a:pPr>
            <a:r>
              <a:rPr lang="en-US" sz="2100" dirty="0"/>
              <a:t>The time frame covered in 1 Chronicles mirrors parts of 2 Samuel and 1 Kings.  The chronicler focused on David’s reign in 1 Chronicles, including and omitting different events recorded in the other biblical histories, so that his document recorded those events significant to his purpose.  For instance, 1 Chronicles does not include David’s adultery with Bathsheba (2 Samuel 11), which was a well-known fact even before the chronicler began his work, and so it did not bear repeating.</a:t>
            </a:r>
          </a:p>
          <a:p>
            <a:pPr marL="89154" indent="0">
              <a:buNone/>
            </a:pPr>
            <a:endParaRPr lang="en-US" sz="2100" dirty="0"/>
          </a:p>
          <a:p>
            <a:pPr marL="89154" indent="0">
              <a:buNone/>
            </a:pPr>
            <a:r>
              <a:rPr lang="en-US" sz="2100" dirty="0"/>
              <a:t>Chronicles was most likely written during the time of Ezra or Nehemiah, while the Jews were dispersed throughout Persia, some having returned to Israel.  Archaeological evidence supports this premise. “Fragments of an actual manuscript of Chronicles found at Qumran makes a date in the Persian period (538–333 BC) almost certain.” </a:t>
            </a:r>
            <a:r>
              <a:rPr lang="en-US" sz="1600" dirty="0"/>
              <a:t>--- Larry Richards, The Bible Reader's Companion (Wheaton, Ill.: Victor Books, 1991), </a:t>
            </a:r>
          </a:p>
        </p:txBody>
      </p:sp>
    </p:spTree>
    <p:extLst>
      <p:ext uri="{BB962C8B-B14F-4D97-AF65-F5344CB8AC3E}">
        <p14:creationId xmlns:p14="http://schemas.microsoft.com/office/powerpoint/2010/main" val="1697303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EFFA3-C05D-E24A-8EC7-A57677F20255}"/>
              </a:ext>
            </a:extLst>
          </p:cNvPr>
          <p:cNvSpPr>
            <a:spLocks noGrp="1"/>
          </p:cNvSpPr>
          <p:nvPr>
            <p:ph type="title"/>
          </p:nvPr>
        </p:nvSpPr>
        <p:spPr/>
        <p:txBody>
          <a:bodyPr>
            <a:normAutofit/>
          </a:bodyPr>
          <a:lstStyle/>
          <a:p>
            <a:r>
              <a:rPr lang="en-US" sz="3200" dirty="0">
                <a:solidFill>
                  <a:schemeClr val="accent1"/>
                </a:solidFill>
              </a:rPr>
              <a:t>Why is 1 Chronicles so important?</a:t>
            </a:r>
          </a:p>
        </p:txBody>
      </p:sp>
      <p:sp>
        <p:nvSpPr>
          <p:cNvPr id="3" name="Content Placeholder 2">
            <a:extLst>
              <a:ext uri="{FF2B5EF4-FFF2-40B4-BE49-F238E27FC236}">
                <a16:creationId xmlns:a16="http://schemas.microsoft.com/office/drawing/2014/main" id="{F35B7A82-5111-664F-8EEA-9BE7ED9FDE24}"/>
              </a:ext>
            </a:extLst>
          </p:cNvPr>
          <p:cNvSpPr>
            <a:spLocks noGrp="1"/>
          </p:cNvSpPr>
          <p:nvPr>
            <p:ph idx="1"/>
          </p:nvPr>
        </p:nvSpPr>
        <p:spPr>
          <a:xfrm>
            <a:off x="147918" y="1488295"/>
            <a:ext cx="8848164" cy="5474143"/>
          </a:xfrm>
        </p:spPr>
        <p:txBody>
          <a:bodyPr>
            <a:noAutofit/>
          </a:bodyPr>
          <a:lstStyle/>
          <a:p>
            <a:pPr marL="89154" indent="0">
              <a:buNone/>
            </a:pPr>
            <a:r>
              <a:rPr lang="en-US" sz="2000" dirty="0"/>
              <a:t>Readers will note the extensive space devoted to genealogies.  Why are these family lists so common in Chronicles?  In addition to family history, 1 Chronicles lists priests, Levites, armies, temple officials, and other leaders of various ministries.  In Chronicles, the history of Israel is told through a priestly perspective.  The chronicler devoted significant attention to proper worship of Yahweh and adherence to the regulations of His Law.  The author included David’s decisions on the proper manner in which to undertake moving the ark of the covenant (1 Chr. 13, 15–16) and detailed descriptions of its return to Jerusalem.  The chronicler even highlighted one of David’s psalms (16:8–36).  We read the story of how David purchased the threshing floor of </a:t>
            </a:r>
            <a:r>
              <a:rPr lang="en-US" sz="2000" dirty="0" err="1"/>
              <a:t>Ornan</a:t>
            </a:r>
            <a:r>
              <a:rPr lang="en-US" sz="2000" dirty="0"/>
              <a:t> the Jebusite, which he then designated as the future site of the temple (21:15–30).  David refused </a:t>
            </a:r>
            <a:r>
              <a:rPr lang="en-US" sz="2000" dirty="0" err="1"/>
              <a:t>Ornan’s</a:t>
            </a:r>
            <a:r>
              <a:rPr lang="en-US" sz="2000" dirty="0"/>
              <a:t> offer to accept it as a gift and offered these worthy words: “And king David said to </a:t>
            </a:r>
            <a:r>
              <a:rPr lang="en-US" sz="2000" dirty="0" err="1"/>
              <a:t>Ornan</a:t>
            </a:r>
            <a:r>
              <a:rPr lang="en-US" sz="2000" dirty="0"/>
              <a:t>, Nay; but I will verily buy it for the full price: for I will not take that which is thine for the Lord, nor offer burnt offerings without cost.” (21:24).   Though David desired to build the temple, God revealed to him that David’s son Solomon would have that honor (17:1–14</a:t>
            </a:r>
            <a:r>
              <a:rPr lang="en-US" sz="2200" dirty="0"/>
              <a:t>).</a:t>
            </a:r>
          </a:p>
        </p:txBody>
      </p:sp>
    </p:spTree>
    <p:extLst>
      <p:ext uri="{BB962C8B-B14F-4D97-AF65-F5344CB8AC3E}">
        <p14:creationId xmlns:p14="http://schemas.microsoft.com/office/powerpoint/2010/main" val="42712290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2819</TotalTime>
  <Words>5665</Words>
  <Application>Microsoft Macintosh PowerPoint</Application>
  <PresentationFormat>On-screen Show (4:3)</PresentationFormat>
  <Paragraphs>628</Paragraphs>
  <Slides>23</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Corbel</vt:lpstr>
      <vt:lpstr>Verdana</vt:lpstr>
      <vt:lpstr>Wingdings</vt:lpstr>
      <vt:lpstr>Wingdings 2</vt:lpstr>
      <vt:lpstr>Wingdings 3</vt:lpstr>
      <vt:lpstr>Module</vt:lpstr>
      <vt:lpstr>Symphony of the Scriptures</vt:lpstr>
      <vt:lpstr>PowerPoint Presentation</vt:lpstr>
      <vt:lpstr>PowerPoint Presentation</vt:lpstr>
      <vt:lpstr>The uniqueness of Chronicles</vt:lpstr>
      <vt:lpstr>PowerPoint Presentation</vt:lpstr>
      <vt:lpstr>1 &amp; 2 Chronicles</vt:lpstr>
      <vt:lpstr>Who wrote the book?</vt:lpstr>
      <vt:lpstr>Where are we?</vt:lpstr>
      <vt:lpstr>Why is 1 Chronicles so important?</vt:lpstr>
      <vt:lpstr>What's the point?</vt:lpstr>
      <vt:lpstr>How do I apply this?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 &amp; 2 Chronicles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122</cp:revision>
  <cp:lastPrinted>2021-07-09T16:32:20Z</cp:lastPrinted>
  <dcterms:created xsi:type="dcterms:W3CDTF">2010-11-07T11:38:16Z</dcterms:created>
  <dcterms:modified xsi:type="dcterms:W3CDTF">2022-12-29T17:54:30Z</dcterms:modified>
</cp:coreProperties>
</file>